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4"/>
    <p:sldMasterId id="2147484249" r:id="rId5"/>
    <p:sldMasterId id="2147484272" r:id="rId6"/>
    <p:sldMasterId id="2147484309" r:id="rId7"/>
    <p:sldMasterId id="2147484323" r:id="rId8"/>
  </p:sldMasterIdLst>
  <p:notesMasterIdLst>
    <p:notesMasterId r:id="rId20"/>
  </p:notesMasterIdLst>
  <p:sldIdLst>
    <p:sldId id="811" r:id="rId9"/>
    <p:sldId id="822" r:id="rId10"/>
    <p:sldId id="823" r:id="rId11"/>
    <p:sldId id="841" r:id="rId12"/>
    <p:sldId id="824" r:id="rId13"/>
    <p:sldId id="751" r:id="rId14"/>
    <p:sldId id="827" r:id="rId15"/>
    <p:sldId id="828" r:id="rId16"/>
    <p:sldId id="829" r:id="rId17"/>
    <p:sldId id="830" r:id="rId18"/>
    <p:sldId id="839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0C0C0"/>
    <a:srgbClr val="FF0000"/>
    <a:srgbClr val="A6A2DC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4" autoAdjust="0"/>
    <p:restoredTop sz="96192" autoAdjust="0"/>
  </p:normalViewPr>
  <p:slideViewPr>
    <p:cSldViewPr>
      <p:cViewPr>
        <p:scale>
          <a:sx n="100" d="100"/>
          <a:sy n="100" d="100"/>
        </p:scale>
        <p:origin x="-4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06" y="-102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HVAC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/>
              </a:solidFill>
            </a:ln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</c:f>
              <c:strCache>
                <c:ptCount val="1"/>
                <c:pt idx="0">
                  <c:v>Residential 31%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0.38482506930619448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Kitchen Appliances</c:v>
                </c:pt>
              </c:strCache>
            </c:strRef>
          </c:tx>
          <c:spPr>
            <a:solidFill>
              <a:srgbClr val="040918"/>
            </a:solidFill>
            <a:ln>
              <a:solidFill>
                <a:srgbClr val="FFFFFF"/>
              </a:solidFill>
            </a:ln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</c:f>
              <c:strCache>
                <c:ptCount val="1"/>
                <c:pt idx="0">
                  <c:v>Residential 31%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0.13632462212849189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Water Heating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FFFFFF"/>
              </a:solidFill>
            </a:ln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</c:f>
              <c:strCache>
                <c:ptCount val="1"/>
                <c:pt idx="0">
                  <c:v>Residential 31%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8.2100485253070704E-2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Electronics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rgbClr val="FFFFFF"/>
              </a:solidFill>
            </a:ln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</c:f>
              <c:strCache>
                <c:ptCount val="1"/>
                <c:pt idx="0">
                  <c:v>Residential 31%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0.10652865576143168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Laundry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FFFF"/>
              </a:solidFill>
            </a:ln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</c:f>
              <c:strCache>
                <c:ptCount val="1"/>
                <c:pt idx="0">
                  <c:v>Residential 31%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4.7629288186907565E-2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Lighting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FFFF"/>
              </a:solidFill>
            </a:ln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</c:f>
              <c:strCache>
                <c:ptCount val="1"/>
                <c:pt idx="0">
                  <c:v>Residential 31%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0.10396794829881865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FFFFF"/>
              </a:solidFill>
            </a:ln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</c:f>
              <c:strCache>
                <c:ptCount val="1"/>
                <c:pt idx="0">
                  <c:v>Residential 31%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0.13862393106509174</c:v>
                </c:pt>
              </c:numCache>
            </c:numRef>
          </c:val>
        </c:ser>
        <c:gapWidth val="0"/>
        <c:overlap val="100"/>
        <c:axId val="171255296"/>
        <c:axId val="171257216"/>
      </c:barChart>
      <c:catAx>
        <c:axId val="171255296"/>
        <c:scaling>
          <c:orientation val="minMax"/>
        </c:scaling>
        <c:axPos val="b"/>
        <c:majorTickMark val="none"/>
        <c:tickLblPos val="nextTo"/>
        <c:spPr>
          <a:ln w="22225">
            <a:solidFill>
              <a:schemeClr val="accent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171257216"/>
        <c:crosses val="autoZero"/>
        <c:auto val="1"/>
        <c:lblAlgn val="ctr"/>
        <c:lblOffset val="0"/>
      </c:catAx>
      <c:valAx>
        <c:axId val="171257216"/>
        <c:scaling>
          <c:orientation val="minMax"/>
        </c:scaling>
        <c:delete val="1"/>
        <c:axPos val="l"/>
        <c:numFmt formatCode="0%" sourceLinked="1"/>
        <c:tickLblPos val="none"/>
        <c:crossAx val="1712552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Cooling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2"/>
              </a:solidFill>
            </a:ln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</c:f>
              <c:strCache>
                <c:ptCount val="1"/>
                <c:pt idx="0">
                  <c:v>Commercial 27%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0.17326721015747651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Office Equipment</c:v>
                </c:pt>
              </c:strCache>
            </c:strRef>
          </c:tx>
          <c:spPr>
            <a:solidFill>
              <a:srgbClr val="0A1E14"/>
            </a:solidFill>
            <a:ln>
              <a:solidFill>
                <a:srgbClr val="FFFFFF"/>
              </a:solidFill>
            </a:ln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</c:f>
              <c:strCache>
                <c:ptCount val="1"/>
                <c:pt idx="0">
                  <c:v>Commercial 27%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8.7086801186146867E-2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Refrigeration</c:v>
                </c:pt>
              </c:strCache>
            </c:strRef>
          </c:tx>
          <c:spPr>
            <a:solidFill>
              <a:srgbClr val="143C28"/>
            </a:solidFill>
            <a:ln>
              <a:solidFill>
                <a:srgbClr val="FFFFFF"/>
              </a:solidFill>
            </a:ln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</c:f>
              <c:strCache>
                <c:ptCount val="1"/>
                <c:pt idx="0">
                  <c:v>Commercial 27%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6.6523157673779656E-2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Water Heating</c:v>
                </c:pt>
              </c:strCache>
            </c:strRef>
          </c:tx>
          <c:spPr>
            <a:solidFill>
              <a:srgbClr val="1E5A3C"/>
            </a:solidFill>
            <a:ln>
              <a:solidFill>
                <a:srgbClr val="FFFFFF"/>
              </a:solidFill>
            </a:ln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</c:f>
              <c:strCache>
                <c:ptCount val="1"/>
                <c:pt idx="0">
                  <c:v>Commercial 27%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4.1169641801127574E-2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Heating</c:v>
                </c:pt>
              </c:strCache>
            </c:strRef>
          </c:tx>
          <c:spPr>
            <a:solidFill>
              <a:srgbClr val="287850"/>
            </a:solidFill>
            <a:ln>
              <a:solidFill>
                <a:srgbClr val="FFFFFF"/>
              </a:solidFill>
            </a:ln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</c:f>
              <c:strCache>
                <c:ptCount val="1"/>
                <c:pt idx="0">
                  <c:v>Commercial 27%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0.12601052103300867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Pumps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FFFF"/>
              </a:solidFill>
            </a:ln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</c:f>
              <c:strCache>
                <c:ptCount val="1"/>
                <c:pt idx="0">
                  <c:v>Commercial 27%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6.0000000000000032E-2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Lighting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FFFF"/>
              </a:solidFill>
            </a:ln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</c:f>
              <c:strCache>
                <c:ptCount val="1"/>
                <c:pt idx="0">
                  <c:v>Commercial 27%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0.17453108734034489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Cooking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c:spPr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</c:dLbls>
          <c:cat>
            <c:strRef>
              <c:f>Sheet1!$B$1</c:f>
              <c:strCache>
                <c:ptCount val="1"/>
                <c:pt idx="0">
                  <c:v>Commercial 27%</c:v>
                </c:pt>
              </c:strCache>
            </c:strRef>
          </c:cat>
          <c:val>
            <c:numRef>
              <c:f>Sheet1!$B$9</c:f>
              <c:numCache>
                <c:formatCode>0%</c:formatCode>
                <c:ptCount val="1"/>
                <c:pt idx="0">
                  <c:v>1.3543299367821665E-2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E5F7EE"/>
            </a:solidFill>
            <a:ln>
              <a:solidFill>
                <a:schemeClr val="bg2"/>
              </a:solidFill>
            </a:ln>
          </c:spPr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</c:dLbls>
          <c:cat>
            <c:strRef>
              <c:f>Sheet1!$B$1</c:f>
              <c:strCache>
                <c:ptCount val="1"/>
                <c:pt idx="0">
                  <c:v>Commercial 27%</c:v>
                </c:pt>
              </c:strCache>
            </c:strRef>
          </c:cat>
          <c:val>
            <c:numRef>
              <c:f>Sheet1!$B$10</c:f>
              <c:numCache>
                <c:formatCode>0%</c:formatCode>
                <c:ptCount val="1"/>
                <c:pt idx="0">
                  <c:v>0.25786828144029861</c:v>
                </c:pt>
              </c:numCache>
            </c:numRef>
          </c:val>
        </c:ser>
        <c:gapWidth val="0"/>
        <c:overlap val="100"/>
        <c:axId val="192669184"/>
        <c:axId val="192670720"/>
      </c:barChart>
      <c:catAx>
        <c:axId val="192669184"/>
        <c:scaling>
          <c:orientation val="minMax"/>
        </c:scaling>
        <c:axPos val="b"/>
        <c:majorTickMark val="none"/>
        <c:tickLblPos val="nextTo"/>
        <c:spPr>
          <a:ln w="22225">
            <a:solidFill>
              <a:schemeClr val="accent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192670720"/>
        <c:crosses val="autoZero"/>
        <c:auto val="1"/>
        <c:lblAlgn val="ctr"/>
        <c:lblOffset val="0"/>
      </c:catAx>
      <c:valAx>
        <c:axId val="192670720"/>
        <c:scaling>
          <c:orientation val="minMax"/>
        </c:scaling>
        <c:delete val="1"/>
        <c:axPos val="l"/>
        <c:numFmt formatCode="0%" sourceLinked="1"/>
        <c:tickLblPos val="none"/>
        <c:crossAx val="1926691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Boilers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chemeClr val="bg2"/>
              </a:solidFill>
            </a:ln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</c:f>
              <c:strCache>
                <c:ptCount val="1"/>
                <c:pt idx="0">
                  <c:v>Industrial 42%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0.28247382706476004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Process Heat</c:v>
                </c:pt>
              </c:strCache>
            </c:strRef>
          </c:tx>
          <c:spPr>
            <a:solidFill>
              <a:srgbClr val="200000"/>
            </a:solidFill>
            <a:ln>
              <a:solidFill>
                <a:srgbClr val="FFFFFF"/>
              </a:solidFill>
            </a:ln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</c:f>
              <c:strCache>
                <c:ptCount val="1"/>
                <c:pt idx="0">
                  <c:v>Industrial 42%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0.3219271035285034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Process Cooling &amp; Refrigeration</c:v>
                </c:pt>
              </c:strCache>
            </c:strRef>
          </c:tx>
          <c:spPr>
            <a:solidFill>
              <a:srgbClr val="400000"/>
            </a:solidFill>
            <a:ln>
              <a:solidFill>
                <a:srgbClr val="FFFFFF"/>
              </a:solidFill>
            </a:ln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</c:f>
              <c:strCache>
                <c:ptCount val="1"/>
                <c:pt idx="0">
                  <c:v>Industrial 42%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2.5106630476929518E-2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Machine Drives</c:v>
                </c:pt>
              </c:strCache>
            </c:strRef>
          </c:tx>
          <c:spPr>
            <a:solidFill>
              <a:srgbClr val="600000"/>
            </a:solidFill>
            <a:ln>
              <a:solidFill>
                <a:srgbClr val="FFFFFF"/>
              </a:solidFill>
            </a:ln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</c:f>
              <c:strCache>
                <c:ptCount val="1"/>
                <c:pt idx="0">
                  <c:v>Industrial 42%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0.18844513377278477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Electro-Chemical Processes</c:v>
                </c:pt>
              </c:strCache>
            </c:strRef>
          </c:tx>
          <c:spPr>
            <a:solidFill>
              <a:srgbClr val="A00000"/>
            </a:solidFill>
            <a:ln>
              <a:solidFill>
                <a:srgbClr val="FFFFFF"/>
              </a:solidFill>
            </a:ln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</c:f>
              <c:strCache>
                <c:ptCount val="1"/>
                <c:pt idx="0">
                  <c:v>Industrial 42%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2.4718883288096162E-2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HVAC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FFFFFF"/>
              </a:solidFill>
            </a:ln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</c:f>
              <c:strCache>
                <c:ptCount val="1"/>
                <c:pt idx="0">
                  <c:v>Industrial 42%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6.5723148507173326E-2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Lighting</c:v>
                </c:pt>
              </c:strCache>
            </c:strRef>
          </c:tx>
          <c:spPr>
            <a:solidFill>
              <a:srgbClr val="E00000"/>
            </a:solidFill>
            <a:ln>
              <a:solidFill>
                <a:srgbClr val="FFFFFF"/>
              </a:solidFill>
            </a:ln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</c:f>
              <c:strCache>
                <c:ptCount val="1"/>
                <c:pt idx="0">
                  <c:v>Industrial 42%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2.0841411399767352E-2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2"/>
              </a:solidFill>
            </a:ln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Sheet1!$B$1</c:f>
              <c:strCache>
                <c:ptCount val="1"/>
                <c:pt idx="0">
                  <c:v>Industrial 42%</c:v>
                </c:pt>
              </c:strCache>
            </c:strRef>
          </c:cat>
          <c:val>
            <c:numRef>
              <c:f>Sheet1!$B$9</c:f>
              <c:numCache>
                <c:formatCode>0%</c:formatCode>
                <c:ptCount val="1"/>
                <c:pt idx="0">
                  <c:v>7.0763861962000824E-2</c:v>
                </c:pt>
              </c:numCache>
            </c:numRef>
          </c:val>
        </c:ser>
        <c:gapWidth val="0"/>
        <c:overlap val="100"/>
        <c:axId val="179878528"/>
        <c:axId val="179892608"/>
      </c:barChart>
      <c:catAx>
        <c:axId val="179878528"/>
        <c:scaling>
          <c:orientation val="minMax"/>
        </c:scaling>
        <c:axPos val="b"/>
        <c:majorTickMark val="none"/>
        <c:tickLblPos val="nextTo"/>
        <c:spPr>
          <a:ln w="22225">
            <a:solidFill>
              <a:schemeClr val="accent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179892608"/>
        <c:crosses val="autoZero"/>
        <c:auto val="1"/>
        <c:lblAlgn val="ctr"/>
        <c:lblOffset val="0"/>
      </c:catAx>
      <c:valAx>
        <c:axId val="179892608"/>
        <c:scaling>
          <c:orientation val="minMax"/>
        </c:scaling>
        <c:delete val="1"/>
        <c:axPos val="l"/>
        <c:numFmt formatCode="0%" sourceLinked="1"/>
        <c:tickLblPos val="none"/>
        <c:crossAx val="1798785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81AC11-4507-40B8-A451-F43BF15E0C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E852A-FB38-4BBA-AFDC-4D78716BABF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69" name="Picture 41" descr="network power 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725144"/>
            <a:ext cx="2444750" cy="1635125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4700" y="1447800"/>
            <a:ext cx="5486400" cy="1168400"/>
          </a:xfrm>
          <a:effectLst/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692400"/>
            <a:ext cx="5575300" cy="1651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0" y="2557463"/>
            <a:ext cx="8059738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1952625" y="0"/>
            <a:ext cx="0" cy="343693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22558" name="Rectangle 30"/>
          <p:cNvSpPr>
            <a:spLocks noGrp="1" noChangeArrowheads="1"/>
          </p:cNvSpPr>
          <p:nvPr>
            <p:ph type="dt" sz="half" idx="2"/>
          </p:nvPr>
        </p:nvSpPr>
        <p:spPr>
          <a:xfrm>
            <a:off x="2054225" y="61341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005D834-36DD-AB4F-BCCA-3EEE2EE6DC65}" type="datetime1">
              <a:rPr lang="en-US" smtClean="0"/>
              <a:pPr/>
              <a:t>8/13/2012</a:t>
            </a:fld>
            <a:endParaRPr lang="en-US" dirty="0"/>
          </a:p>
        </p:txBody>
      </p:sp>
      <p:sp>
        <p:nvSpPr>
          <p:cNvPr id="22559" name="Rectangle 3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12825" y="6105525"/>
            <a:ext cx="1158875" cy="457200"/>
          </a:xfrm>
        </p:spPr>
        <p:txBody>
          <a:bodyPr/>
          <a:lstStyle>
            <a:lvl1pPr>
              <a:defRPr/>
            </a:lvl1pPr>
          </a:lstStyle>
          <a:p>
            <a:fld id="{B2640D40-C9E7-4E2B-86C0-F4B105CE072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VCT-Logo-H-CMYK_new0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5445224"/>
            <a:ext cx="2226618" cy="457200"/>
          </a:xfrm>
          <a:prstGeom prst="rect">
            <a:avLst/>
          </a:prstGeom>
        </p:spPr>
      </p:pic>
      <p:pic>
        <p:nvPicPr>
          <p:cNvPr id="11" name="Picture 10" descr="Trellis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5301208"/>
            <a:ext cx="1905000" cy="8001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8C3538-1E49-0445-B947-1D8397AFF32A}" type="datetime1">
              <a:rPr lang="en-US" smtClean="0"/>
              <a:pPr/>
              <a:t>8/13/2012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640D40-C9E7-4E2B-86C0-F4B105CE07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2600" y="406400"/>
            <a:ext cx="2082800" cy="5346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406400"/>
            <a:ext cx="6096000" cy="5346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B85077-142D-DE4D-9677-747E42BC2D5A}" type="datetime1">
              <a:rPr lang="en-US" smtClean="0"/>
              <a:pPr/>
              <a:t>8/13/2012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640D40-C9E7-4E2B-86C0-F4B105CE07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CBB0-51FF-294A-938D-F4B96D06FF84}" type="datetime1">
              <a:rPr lang="en-US" smtClean="0"/>
              <a:pPr/>
              <a:t>8/13/2012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F245F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0D40-C9E7-4E2B-86C0-F4B105CE072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DataCenterStateMindCover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D00434-SalesCritDiff-InsidePag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8121" y="600364"/>
            <a:ext cx="7824739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latin typeface="Arial"/>
                <a:cs typeface="Arial"/>
              </a:defRPr>
            </a:lvl1pPr>
          </a:lstStyle>
          <a:p>
            <a:r>
              <a:rPr lang="en-US" dirty="0" smtClean="0"/>
              <a:t>Slide headline text goes here with 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120" y="1866516"/>
            <a:ext cx="7824739" cy="4259647"/>
          </a:xfrm>
          <a:prstGeom prst="rect">
            <a:avLst/>
          </a:prstGeom>
        </p:spPr>
        <p:txBody>
          <a:bodyPr/>
          <a:lstStyle>
            <a:lvl1pPr marL="346075" indent="-176213">
              <a:defRPr sz="2800">
                <a:solidFill>
                  <a:srgbClr val="000100"/>
                </a:solidFill>
                <a:latin typeface="Arial"/>
                <a:cs typeface="Arial"/>
              </a:defRPr>
            </a:lvl1pPr>
            <a:lvl2pPr marL="685800" indent="-231775">
              <a:defRPr sz="2400">
                <a:solidFill>
                  <a:srgbClr val="000100"/>
                </a:solidFill>
                <a:latin typeface="Arial"/>
                <a:cs typeface="Arial"/>
              </a:defRPr>
            </a:lvl2pPr>
            <a:lvl3pPr marL="854075" indent="-168275">
              <a:defRPr sz="2000">
                <a:solidFill>
                  <a:srgbClr val="000100"/>
                </a:solidFill>
                <a:latin typeface="Arial"/>
                <a:cs typeface="Arial"/>
              </a:defRPr>
            </a:lvl3pPr>
            <a:lvl4pPr marL="1254125" indent="-168275">
              <a:defRPr sz="1800">
                <a:solidFill>
                  <a:srgbClr val="00010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00010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0" name="Picture 9" descr="SalesTheme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665" y="5826936"/>
            <a:ext cx="1455305" cy="600034"/>
          </a:xfrm>
          <a:prstGeom prst="rect">
            <a:avLst/>
          </a:prstGeom>
        </p:spPr>
      </p:pic>
      <p:pic>
        <p:nvPicPr>
          <p:cNvPr id="12" name="Picture 11" descr="ENP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1332" y="5723320"/>
            <a:ext cx="1687945" cy="69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043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D00434-SalesCritDiff-InsidePag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8121" y="600364"/>
            <a:ext cx="7824739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latin typeface="Arial"/>
                <a:cs typeface="Arial"/>
              </a:defRPr>
            </a:lvl1pPr>
          </a:lstStyle>
          <a:p>
            <a:r>
              <a:rPr lang="en-US" dirty="0" smtClean="0"/>
              <a:t>Slide headline text goes here with 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120" y="1866516"/>
            <a:ext cx="7824739" cy="4259647"/>
          </a:xfrm>
          <a:prstGeom prst="rect">
            <a:avLst/>
          </a:prstGeom>
        </p:spPr>
        <p:txBody>
          <a:bodyPr/>
          <a:lstStyle>
            <a:lvl1pPr marL="346075" indent="-176213">
              <a:defRPr sz="2800">
                <a:solidFill>
                  <a:srgbClr val="000100"/>
                </a:solidFill>
                <a:latin typeface="Arial"/>
                <a:cs typeface="Arial"/>
              </a:defRPr>
            </a:lvl1pPr>
            <a:lvl2pPr marL="685800" indent="-231775">
              <a:defRPr sz="2400">
                <a:solidFill>
                  <a:srgbClr val="000100"/>
                </a:solidFill>
                <a:latin typeface="Arial"/>
                <a:cs typeface="Arial"/>
              </a:defRPr>
            </a:lvl2pPr>
            <a:lvl3pPr marL="854075" indent="-168275">
              <a:defRPr sz="2000">
                <a:solidFill>
                  <a:srgbClr val="000100"/>
                </a:solidFill>
                <a:latin typeface="Arial"/>
                <a:cs typeface="Arial"/>
              </a:defRPr>
            </a:lvl3pPr>
            <a:lvl4pPr marL="1254125" indent="-168275">
              <a:defRPr sz="1800">
                <a:solidFill>
                  <a:srgbClr val="00010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00010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0" name="Picture 9" descr="SalesTheme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665" y="5826936"/>
            <a:ext cx="1455305" cy="600034"/>
          </a:xfrm>
          <a:prstGeom prst="rect">
            <a:avLst/>
          </a:prstGeom>
        </p:spPr>
      </p:pic>
      <p:pic>
        <p:nvPicPr>
          <p:cNvPr id="12" name="Picture 11" descr="ENP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1332" y="5723320"/>
            <a:ext cx="1687945" cy="69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043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295400" y="0"/>
            <a:ext cx="7848600" cy="2616200"/>
          </a:xfrm>
          <a:effectLst/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2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692400"/>
            <a:ext cx="7848600" cy="1651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541" name="Line 1037"/>
          <p:cNvSpPr>
            <a:spLocks noChangeShapeType="1"/>
          </p:cNvSpPr>
          <p:nvPr/>
        </p:nvSpPr>
        <p:spPr bwMode="auto">
          <a:xfrm>
            <a:off x="0" y="2557463"/>
            <a:ext cx="8059738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22542" name="Line 1038"/>
          <p:cNvSpPr>
            <a:spLocks noChangeShapeType="1"/>
          </p:cNvSpPr>
          <p:nvPr/>
        </p:nvSpPr>
        <p:spPr bwMode="auto">
          <a:xfrm>
            <a:off x="1203325" y="0"/>
            <a:ext cx="0" cy="3449638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22562" name="Rectangle 105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22563" name="Rectangle 105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FED5502-6F52-F847-8E43-6ED078B6EA3B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 dirty="0">
              <a:solidFill>
                <a:srgbClr val="0F245F"/>
              </a:solidFill>
            </a:endParaRPr>
          </a:p>
        </p:txBody>
      </p:sp>
      <p:pic>
        <p:nvPicPr>
          <p:cNvPr id="22565" name="Picture 10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9413" y="4127500"/>
            <a:ext cx="4141787" cy="2070100"/>
          </a:xfrm>
          <a:prstGeom prst="rect">
            <a:avLst/>
          </a:prstGeom>
          <a:noFill/>
        </p:spPr>
      </p:pic>
      <p:pic>
        <p:nvPicPr>
          <p:cNvPr id="9" name="Picture 10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9413" y="4127500"/>
            <a:ext cx="4141787" cy="20701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ED5502-6F52-F847-8E43-6ED078B6EA3B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 dirty="0">
              <a:solidFill>
                <a:srgbClr val="0F245F"/>
              </a:solidFill>
            </a:endParaRPr>
          </a:p>
        </p:txBody>
      </p:sp>
      <p:sp>
        <p:nvSpPr>
          <p:cNvPr id="6" name="Line 31"/>
          <p:cNvSpPr>
            <a:spLocks noChangeShapeType="1"/>
          </p:cNvSpPr>
          <p:nvPr/>
        </p:nvSpPr>
        <p:spPr bwMode="auto">
          <a:xfrm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7" name="Line 20"/>
          <p:cNvSpPr>
            <a:spLocks noChangeShapeType="1"/>
          </p:cNvSpPr>
          <p:nvPr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F245F"/>
                </a:solidFill>
                <a:latin typeface="Arial"/>
              </a:rPr>
              <a:t>  </a:t>
            </a:r>
            <a:endParaRPr lang="en-US" dirty="0">
              <a:solidFill>
                <a:srgbClr val="0F245F"/>
              </a:solidFill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ED5502-6F52-F847-8E43-6ED078B6EA3B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 dirty="0">
              <a:solidFill>
                <a:srgbClr val="0F245F"/>
              </a:solidFill>
            </a:endParaRPr>
          </a:p>
        </p:txBody>
      </p:sp>
      <p:sp>
        <p:nvSpPr>
          <p:cNvPr id="7" name="Line 31"/>
          <p:cNvSpPr>
            <a:spLocks noChangeShapeType="1"/>
          </p:cNvSpPr>
          <p:nvPr/>
        </p:nvSpPr>
        <p:spPr bwMode="auto">
          <a:xfrm>
            <a:off x="444500" y="0"/>
            <a:ext cx="0" cy="109728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F245F"/>
                </a:solidFill>
                <a:latin typeface="Arial"/>
              </a:rPr>
              <a:t>  </a:t>
            </a:r>
            <a:endParaRPr lang="en-US" dirty="0">
              <a:solidFill>
                <a:srgbClr val="0F245F"/>
              </a:solidFill>
              <a:latin typeface="Arial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52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noAutofit/>
          </a:bodyPr>
          <a:lstStyle/>
          <a:p>
            <a:pPr eaLnBrk="0" hangingPunct="0">
              <a:lnSpc>
                <a:spcPct val="85000"/>
              </a:lnSpc>
            </a:pPr>
            <a:endParaRPr lang="en-US" sz="2400" smtClean="0">
              <a:solidFill>
                <a:srgbClr val="0F245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ED5502-6F52-F847-8E43-6ED078B6EA3B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 dirty="0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6500"/>
            <a:ext cx="4248150" cy="530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206500"/>
            <a:ext cx="4248150" cy="530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ED5502-6F52-F847-8E43-6ED078B6EA3B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 dirty="0">
              <a:solidFill>
                <a:srgbClr val="0F245F"/>
              </a:solidFill>
            </a:endParaRPr>
          </a:p>
        </p:txBody>
      </p:sp>
      <p:sp>
        <p:nvSpPr>
          <p:cNvPr id="7" name="Line 31"/>
          <p:cNvSpPr>
            <a:spLocks noChangeShapeType="1"/>
          </p:cNvSpPr>
          <p:nvPr/>
        </p:nvSpPr>
        <p:spPr bwMode="auto">
          <a:xfrm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F245F"/>
                </a:solidFill>
                <a:latin typeface="Arial"/>
              </a:rPr>
              <a:t>  </a:t>
            </a:r>
            <a:endParaRPr lang="en-US" dirty="0">
              <a:solidFill>
                <a:srgbClr val="0F245F"/>
              </a:solidFill>
              <a:latin typeface="Arial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B92E47-A6FE-F34D-8D37-EC8ABDFD907B}" type="datetime1">
              <a:rPr lang="en-US" smtClean="0"/>
              <a:pPr/>
              <a:t>8/13/2012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640D40-C9E7-4E2B-86C0-F4B105CE07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mitted Hand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ED5502-6F52-F847-8E43-6ED078B6EA3B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 dirty="0">
              <a:solidFill>
                <a:srgbClr val="0F245F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84450" y="3192463"/>
            <a:ext cx="39068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F245F"/>
                </a:solidFill>
                <a:latin typeface="Arial"/>
              </a:rPr>
              <a:t>This slide has been omitted</a:t>
            </a:r>
          </a:p>
        </p:txBody>
      </p:sp>
      <p:sp>
        <p:nvSpPr>
          <p:cNvPr id="5" name="Line 31"/>
          <p:cNvSpPr>
            <a:spLocks noChangeShapeType="1"/>
          </p:cNvSpPr>
          <p:nvPr/>
        </p:nvSpPr>
        <p:spPr bwMode="auto">
          <a:xfrm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6" name="Line 20"/>
          <p:cNvSpPr>
            <a:spLocks noChangeShapeType="1"/>
          </p:cNvSpPr>
          <p:nvPr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F245F"/>
                </a:solidFill>
                <a:latin typeface="Arial"/>
              </a:rPr>
              <a:t>  </a:t>
            </a:r>
            <a:endParaRPr lang="en-US" dirty="0">
              <a:solidFill>
                <a:srgbClr val="0F245F"/>
              </a:solidFill>
              <a:latin typeface="Arial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5000"/>
              </a:lnSpc>
            </a:pPr>
            <a:endParaRPr lang="en-US" sz="2400" smtClean="0">
              <a:solidFill>
                <a:srgbClr val="0F245F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5000"/>
              </a:lnSpc>
            </a:pPr>
            <a:endParaRPr lang="en-US" sz="2400" smtClean="0">
              <a:solidFill>
                <a:srgbClr val="0F245F"/>
              </a:solidFill>
              <a:latin typeface="Arial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5000"/>
              </a:lnSpc>
            </a:pPr>
            <a:endParaRPr lang="en-US" sz="2400" smtClean="0">
              <a:solidFill>
                <a:srgbClr val="0F245F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5000"/>
              </a:lnSpc>
            </a:pPr>
            <a:endParaRPr lang="en-US" sz="2400" smtClean="0">
              <a:solidFill>
                <a:srgbClr val="0F245F"/>
              </a:solidFill>
              <a:latin typeface="Arial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295400" y="0"/>
            <a:ext cx="7848600" cy="2616200"/>
          </a:xfrm>
          <a:effectLst/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2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692400"/>
            <a:ext cx="7848600" cy="1651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541" name="Line 1037"/>
          <p:cNvSpPr>
            <a:spLocks noChangeShapeType="1"/>
          </p:cNvSpPr>
          <p:nvPr/>
        </p:nvSpPr>
        <p:spPr bwMode="auto">
          <a:xfrm>
            <a:off x="0" y="2557463"/>
            <a:ext cx="8059738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5000"/>
              </a:lnSpc>
            </a:pPr>
            <a:endParaRPr lang="en-US" sz="2400">
              <a:solidFill>
                <a:srgbClr val="0F245F"/>
              </a:solidFill>
            </a:endParaRPr>
          </a:p>
        </p:txBody>
      </p:sp>
      <p:sp>
        <p:nvSpPr>
          <p:cNvPr id="22542" name="Line 1038"/>
          <p:cNvSpPr>
            <a:spLocks noChangeShapeType="1"/>
          </p:cNvSpPr>
          <p:nvPr/>
        </p:nvSpPr>
        <p:spPr bwMode="auto">
          <a:xfrm>
            <a:off x="1203325" y="0"/>
            <a:ext cx="0" cy="3449638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5000"/>
              </a:lnSpc>
            </a:pPr>
            <a:endParaRPr lang="en-US" sz="2400">
              <a:solidFill>
                <a:srgbClr val="0F245F"/>
              </a:solidFill>
            </a:endParaRPr>
          </a:p>
        </p:txBody>
      </p:sp>
      <p:sp>
        <p:nvSpPr>
          <p:cNvPr id="22562" name="Rectangle 105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22563" name="Rectangle 105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88D543-F10E-4FAA-BDEC-8D45E7AFD357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>
              <a:solidFill>
                <a:srgbClr val="0F245F"/>
              </a:solidFill>
            </a:endParaRPr>
          </a:p>
        </p:txBody>
      </p:sp>
      <p:pic>
        <p:nvPicPr>
          <p:cNvPr id="10" name="Picture 41" descr="network power 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6389" y="3764955"/>
            <a:ext cx="3761782" cy="25159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24BBDE-9350-4530-A14D-41C092959E1B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>
              <a:solidFill>
                <a:srgbClr val="0F245F"/>
              </a:solidFill>
            </a:endParaRPr>
          </a:p>
        </p:txBody>
      </p:sp>
      <p:sp>
        <p:nvSpPr>
          <p:cNvPr id="6" name="Line 31"/>
          <p:cNvSpPr>
            <a:spLocks noChangeShapeType="1"/>
          </p:cNvSpPr>
          <p:nvPr userDrawn="1"/>
        </p:nvSpPr>
        <p:spPr bwMode="auto">
          <a:xfrm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5000"/>
              </a:lnSpc>
            </a:pPr>
            <a:endParaRPr lang="en-US" sz="2400">
              <a:solidFill>
                <a:srgbClr val="0F245F"/>
              </a:solidFill>
            </a:endParaRPr>
          </a:p>
        </p:txBody>
      </p:sp>
      <p:sp>
        <p:nvSpPr>
          <p:cNvPr id="7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5000"/>
              </a:lnSpc>
            </a:pPr>
            <a:r>
              <a:rPr lang="en-US" sz="2400" dirty="0" smtClean="0">
                <a:solidFill>
                  <a:srgbClr val="0F245F"/>
                </a:solidFill>
              </a:rPr>
              <a:t>  </a:t>
            </a:r>
            <a:endParaRPr lang="en-US" sz="2400" dirty="0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24BBDE-9350-4530-A14D-41C092959E1B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>
              <a:solidFill>
                <a:srgbClr val="0F245F"/>
              </a:solidFill>
            </a:endParaRPr>
          </a:p>
        </p:txBody>
      </p:sp>
      <p:sp>
        <p:nvSpPr>
          <p:cNvPr id="7" name="Line 31"/>
          <p:cNvSpPr>
            <a:spLocks noChangeShapeType="1"/>
          </p:cNvSpPr>
          <p:nvPr userDrawn="1"/>
        </p:nvSpPr>
        <p:spPr bwMode="auto">
          <a:xfrm>
            <a:off x="444500" y="0"/>
            <a:ext cx="0" cy="109728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5000"/>
              </a:lnSpc>
            </a:pPr>
            <a:endParaRPr lang="en-US" sz="2400">
              <a:solidFill>
                <a:srgbClr val="0F245F"/>
              </a:solidFill>
            </a:endParaRPr>
          </a:p>
        </p:txBody>
      </p:sp>
      <p:sp>
        <p:nvSpPr>
          <p:cNvPr id="8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5000"/>
              </a:lnSpc>
            </a:pPr>
            <a:r>
              <a:rPr lang="en-US" sz="2400" dirty="0" smtClean="0">
                <a:solidFill>
                  <a:srgbClr val="0F245F"/>
                </a:solidFill>
              </a:rPr>
              <a:t>  </a:t>
            </a:r>
            <a:endParaRPr lang="en-US" sz="2400" dirty="0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52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noAutofit/>
          </a:bodyPr>
          <a:lstStyle/>
          <a:p>
            <a:pPr eaLnBrk="0" hangingPunct="0">
              <a:lnSpc>
                <a:spcPct val="85000"/>
              </a:lnSpc>
            </a:pPr>
            <a:endParaRPr lang="en-US" sz="2400" smtClean="0">
              <a:solidFill>
                <a:srgbClr val="0F245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24BBDE-9350-4530-A14D-41C092959E1B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6500"/>
            <a:ext cx="4248150" cy="530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206500"/>
            <a:ext cx="4248150" cy="530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670E26-E381-4505-8EA0-40B4BA998A86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>
              <a:solidFill>
                <a:srgbClr val="0F245F"/>
              </a:solidFill>
            </a:endParaRPr>
          </a:p>
        </p:txBody>
      </p:sp>
      <p:sp>
        <p:nvSpPr>
          <p:cNvPr id="7" name="Line 31"/>
          <p:cNvSpPr>
            <a:spLocks noChangeShapeType="1"/>
          </p:cNvSpPr>
          <p:nvPr userDrawn="1"/>
        </p:nvSpPr>
        <p:spPr bwMode="auto">
          <a:xfrm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5000"/>
              </a:lnSpc>
            </a:pPr>
            <a:endParaRPr lang="en-US" sz="2400">
              <a:solidFill>
                <a:srgbClr val="0F245F"/>
              </a:solidFill>
            </a:endParaRPr>
          </a:p>
        </p:txBody>
      </p:sp>
      <p:sp>
        <p:nvSpPr>
          <p:cNvPr id="8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5000"/>
              </a:lnSpc>
            </a:pPr>
            <a:r>
              <a:rPr lang="en-US" sz="2400" dirty="0" smtClean="0">
                <a:solidFill>
                  <a:srgbClr val="0F245F"/>
                </a:solidFill>
              </a:rPr>
              <a:t>  </a:t>
            </a:r>
            <a:endParaRPr lang="en-US" sz="2400" dirty="0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mitted Hand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9B63A1-B897-44B7-8D03-CECAB380D5A3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>
              <a:solidFill>
                <a:srgbClr val="0F245F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 userDrawn="1"/>
        </p:nvSpPr>
        <p:spPr bwMode="auto">
          <a:xfrm>
            <a:off x="2584450" y="3192463"/>
            <a:ext cx="39068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F245F"/>
                </a:solidFill>
              </a:rPr>
              <a:t>This slide has been omitted</a:t>
            </a:r>
          </a:p>
        </p:txBody>
      </p:sp>
      <p:sp>
        <p:nvSpPr>
          <p:cNvPr id="5" name="Line 31"/>
          <p:cNvSpPr>
            <a:spLocks noChangeShapeType="1"/>
          </p:cNvSpPr>
          <p:nvPr userDrawn="1"/>
        </p:nvSpPr>
        <p:spPr bwMode="auto">
          <a:xfrm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5000"/>
              </a:lnSpc>
            </a:pPr>
            <a:endParaRPr lang="en-US" sz="2400">
              <a:solidFill>
                <a:srgbClr val="0F245F"/>
              </a:solidFill>
            </a:endParaRPr>
          </a:p>
        </p:txBody>
      </p:sp>
      <p:sp>
        <p:nvSpPr>
          <p:cNvPr id="6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5000"/>
              </a:lnSpc>
            </a:pPr>
            <a:r>
              <a:rPr lang="en-US" sz="2400" dirty="0" smtClean="0">
                <a:solidFill>
                  <a:srgbClr val="0F245F"/>
                </a:solidFill>
              </a:rPr>
              <a:t>  </a:t>
            </a:r>
            <a:endParaRPr lang="en-US" sz="2400" dirty="0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5000"/>
              </a:lnSpc>
            </a:pPr>
            <a:endParaRPr lang="en-US" sz="2400" smtClean="0">
              <a:solidFill>
                <a:srgbClr val="0F245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5000"/>
              </a:lnSpc>
            </a:pPr>
            <a:endParaRPr lang="en-US" sz="2400" smtClean="0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957B7C-2BC3-984B-B046-3728A11A947B}" type="datetime1">
              <a:rPr lang="en-US" smtClean="0"/>
              <a:pPr/>
              <a:t>8/13/2012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640D40-C9E7-4E2B-86C0-F4B105CE07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5000"/>
              </a:lnSpc>
            </a:pPr>
            <a:endParaRPr lang="en-US" sz="2400" smtClean="0">
              <a:solidFill>
                <a:srgbClr val="0F245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5000"/>
              </a:lnSpc>
            </a:pPr>
            <a:endParaRPr lang="en-US" sz="2400" smtClean="0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37"/>
          <p:cNvSpPr>
            <a:spLocks noChangeShapeType="1"/>
          </p:cNvSpPr>
          <p:nvPr/>
        </p:nvSpPr>
        <p:spPr bwMode="auto">
          <a:xfrm>
            <a:off x="0" y="2557463"/>
            <a:ext cx="8059738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eaLnBrk="0" hangingPunct="0">
              <a:lnSpc>
                <a:spcPct val="85000"/>
              </a:lnSpc>
              <a:defRPr/>
            </a:pPr>
            <a:endParaRPr lang="en-US" dirty="0">
              <a:solidFill>
                <a:srgbClr val="0F245F"/>
              </a:solidFill>
              <a:ea typeface="Osaka" charset="-128"/>
            </a:endParaRPr>
          </a:p>
        </p:txBody>
      </p:sp>
      <p:sp>
        <p:nvSpPr>
          <p:cNvPr id="5" name="Line 1038"/>
          <p:cNvSpPr>
            <a:spLocks noChangeShapeType="1"/>
          </p:cNvSpPr>
          <p:nvPr/>
        </p:nvSpPr>
        <p:spPr bwMode="auto">
          <a:xfrm>
            <a:off x="1203325" y="0"/>
            <a:ext cx="0" cy="344963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eaLnBrk="0" hangingPunct="0">
              <a:lnSpc>
                <a:spcPct val="85000"/>
              </a:lnSpc>
              <a:defRPr/>
            </a:pPr>
            <a:endParaRPr lang="en-US" dirty="0">
              <a:solidFill>
                <a:srgbClr val="0F245F"/>
              </a:solidFill>
              <a:ea typeface="Osaka" charset="-128"/>
            </a:endParaRPr>
          </a:p>
        </p:txBody>
      </p:sp>
      <p:pic>
        <p:nvPicPr>
          <p:cNvPr id="6" name="Picture 9" descr="network power 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3851" y="4013200"/>
            <a:ext cx="300672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295400" y="0"/>
            <a:ext cx="7848600" cy="2616200"/>
          </a:xfrm>
          <a:effectLst/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532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692400"/>
            <a:ext cx="7848600" cy="1651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105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A18B6-7CB3-441A-88F2-4B83D5FD84E0}" type="slidenum">
              <a:rPr lang="en-US" smtClean="0">
                <a:solidFill>
                  <a:srgbClr val="0F245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245F"/>
              </a:solidFill>
            </a:endParaRPr>
          </a:p>
        </p:txBody>
      </p:sp>
      <p:pic>
        <p:nvPicPr>
          <p:cNvPr id="12" name="Picture 11" descr="AVOC_Logo_tagline_vert.eps"/>
          <p:cNvPicPr>
            <a:picLocks noChangeAspect="1"/>
          </p:cNvPicPr>
          <p:nvPr/>
        </p:nvPicPr>
        <p:blipFill>
          <a:blip r:embed="rId3" cstate="print"/>
          <a:srcRect b="26087"/>
          <a:stretch>
            <a:fillRect/>
          </a:stretch>
        </p:blipFill>
        <p:spPr>
          <a:xfrm>
            <a:off x="1219201" y="4523581"/>
            <a:ext cx="2273469" cy="9906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8B5320-2F44-47DD-9626-1D2B5C67CC89}" type="slidenum">
              <a:rPr lang="en-US">
                <a:solidFill>
                  <a:srgbClr val="0F245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6" indent="0">
              <a:buNone/>
              <a:defRPr sz="1600"/>
            </a:lvl3pPr>
            <a:lvl4pPr marL="1371459" indent="0">
              <a:buNone/>
              <a:defRPr sz="1400"/>
            </a:lvl4pPr>
            <a:lvl5pPr marL="1828612" indent="0">
              <a:buNone/>
              <a:defRPr sz="1400"/>
            </a:lvl5pPr>
            <a:lvl6pPr marL="2285766" indent="0">
              <a:buNone/>
              <a:defRPr sz="1400"/>
            </a:lvl6pPr>
            <a:lvl7pPr marL="2742919" indent="0">
              <a:buNone/>
              <a:defRPr sz="1400"/>
            </a:lvl7pPr>
            <a:lvl8pPr marL="3200072" indent="0">
              <a:buNone/>
              <a:defRPr sz="1400"/>
            </a:lvl8pPr>
            <a:lvl9pPr marL="365722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9D42DD-E785-4F27-9940-4FCE4D35FC55}" type="slidenum">
              <a:rPr lang="en-US">
                <a:solidFill>
                  <a:srgbClr val="0F245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6501"/>
            <a:ext cx="4248150" cy="530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206501"/>
            <a:ext cx="4248150" cy="530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7DF1E8-82C4-47DF-967C-DB51ABBEAF5B}" type="slidenum">
              <a:rPr lang="en-US">
                <a:solidFill>
                  <a:srgbClr val="0F245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59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59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168011-560A-4638-9AAC-5FFEB75D9674}" type="slidenum">
              <a:rPr lang="en-US">
                <a:solidFill>
                  <a:srgbClr val="0F245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0F722B-D9B0-4AAC-92EE-95825CF89A10}" type="slidenum">
              <a:rPr lang="en-US">
                <a:solidFill>
                  <a:srgbClr val="0F245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586C58-8162-4B71-AB73-0DF8EC806A63}" type="slidenum">
              <a:rPr lang="en-US">
                <a:solidFill>
                  <a:srgbClr val="0F245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3231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pPr defTabSz="914306" eaLnBrk="0" hangingPunct="0">
              <a:lnSpc>
                <a:spcPct val="85000"/>
              </a:lnSpc>
            </a:pPr>
            <a:endParaRPr lang="en-US" sz="2400" dirty="0" smtClean="0">
              <a:solidFill>
                <a:srgbClr val="0F245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6" indent="0">
              <a:buNone/>
              <a:defRPr sz="1000"/>
            </a:lvl3pPr>
            <a:lvl4pPr marL="1371459" indent="0">
              <a:buNone/>
              <a:defRPr sz="900"/>
            </a:lvl4pPr>
            <a:lvl5pPr marL="1828612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D9A04B-39B5-4EF3-AA29-7EFA26814F53}" type="slidenum">
              <a:rPr lang="en-US">
                <a:solidFill>
                  <a:srgbClr val="0F245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245F"/>
              </a:solidFill>
            </a:endParaRPr>
          </a:p>
        </p:txBody>
      </p:sp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4114" y="6151564"/>
            <a:ext cx="126047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AVOC_Logo_tagline_vert.eps"/>
          <p:cNvPicPr>
            <a:picLocks noChangeAspect="1"/>
          </p:cNvPicPr>
          <p:nvPr/>
        </p:nvPicPr>
        <p:blipFill>
          <a:blip r:embed="rId3" cstate="print"/>
          <a:srcRect b="26087"/>
          <a:stretch>
            <a:fillRect/>
          </a:stretch>
        </p:blipFill>
        <p:spPr>
          <a:xfrm>
            <a:off x="609600" y="6307176"/>
            <a:ext cx="914400" cy="39842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6" indent="0">
              <a:buNone/>
              <a:defRPr sz="2400"/>
            </a:lvl3pPr>
            <a:lvl4pPr marL="1371459" indent="0">
              <a:buNone/>
              <a:defRPr sz="2000"/>
            </a:lvl4pPr>
            <a:lvl5pPr marL="1828612" indent="0">
              <a:buNone/>
              <a:defRPr sz="2000"/>
            </a:lvl5pPr>
            <a:lvl6pPr marL="2285766" indent="0">
              <a:buNone/>
              <a:defRPr sz="2000"/>
            </a:lvl6pPr>
            <a:lvl7pPr marL="2742919" indent="0">
              <a:buNone/>
              <a:defRPr sz="2000"/>
            </a:lvl7pPr>
            <a:lvl8pPr marL="3200072" indent="0">
              <a:buNone/>
              <a:defRPr sz="2000"/>
            </a:lvl8pPr>
            <a:lvl9pPr marL="3657225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6" indent="0">
              <a:buNone/>
              <a:defRPr sz="1000"/>
            </a:lvl3pPr>
            <a:lvl4pPr marL="1371459" indent="0">
              <a:buNone/>
              <a:defRPr sz="900"/>
            </a:lvl4pPr>
            <a:lvl5pPr marL="1828612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1237DC-B48F-4040-99AD-82F5588A6F49}" type="slidenum">
              <a:rPr lang="en-US">
                <a:solidFill>
                  <a:srgbClr val="0F245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6500"/>
            <a:ext cx="407670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206500"/>
            <a:ext cx="407670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D310A2-5C6D-7942-8446-02A6DD64001E}" type="datetime1">
              <a:rPr lang="en-US" smtClean="0"/>
              <a:pPr/>
              <a:t>8/13/2012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640D40-C9E7-4E2B-86C0-F4B105CE07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0"/>
            <a:ext cx="8674100" cy="1130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206501"/>
            <a:ext cx="8648700" cy="5305425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3027D4-3132-48AC-B000-84049CB32887}" type="slidenum">
              <a:rPr lang="en-US">
                <a:solidFill>
                  <a:srgbClr val="0F245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0"/>
            <a:ext cx="8674100" cy="1130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206501"/>
            <a:ext cx="8648700" cy="53054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3027D4-3132-48AC-B000-84049CB32887}" type="slidenum">
              <a:rPr lang="en-US">
                <a:solidFill>
                  <a:srgbClr val="0F245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D00434-SalesCritDiff-InsidePag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SalesTheme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5" y="5826936"/>
            <a:ext cx="1455305" cy="600034"/>
          </a:xfrm>
          <a:prstGeom prst="rect">
            <a:avLst/>
          </a:prstGeom>
        </p:spPr>
      </p:pic>
      <p:pic>
        <p:nvPicPr>
          <p:cNvPr id="12" name="Picture 11" descr="ENP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32" y="5723320"/>
            <a:ext cx="1687945" cy="69595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339410"/>
            <a:ext cx="9144000" cy="3437896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8121" y="600364"/>
            <a:ext cx="7824739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latin typeface="Arial"/>
                <a:cs typeface="Arial"/>
              </a:defRPr>
            </a:lvl1pPr>
          </a:lstStyle>
          <a:p>
            <a:r>
              <a:rPr lang="en-US" dirty="0" smtClean="0"/>
              <a:t>Slide headline text goes here with 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120" y="1866516"/>
            <a:ext cx="7824739" cy="4259647"/>
          </a:xfrm>
          <a:prstGeom prst="rect">
            <a:avLst/>
          </a:prstGeom>
        </p:spPr>
        <p:txBody>
          <a:bodyPr/>
          <a:lstStyle>
            <a:lvl1pPr marL="346075" indent="-176213">
              <a:defRPr sz="2800">
                <a:solidFill>
                  <a:srgbClr val="000100"/>
                </a:solidFill>
                <a:latin typeface="Arial"/>
                <a:cs typeface="Arial"/>
              </a:defRPr>
            </a:lvl1pPr>
            <a:lvl2pPr marL="685800" indent="-231775">
              <a:defRPr sz="2400">
                <a:solidFill>
                  <a:srgbClr val="000100"/>
                </a:solidFill>
                <a:latin typeface="Arial"/>
                <a:cs typeface="Arial"/>
              </a:defRPr>
            </a:lvl2pPr>
            <a:lvl3pPr marL="854075" indent="-168275">
              <a:defRPr sz="2000">
                <a:solidFill>
                  <a:srgbClr val="000100"/>
                </a:solidFill>
                <a:latin typeface="Arial"/>
                <a:cs typeface="Arial"/>
              </a:defRPr>
            </a:lvl3pPr>
            <a:lvl4pPr marL="1254125" indent="-168275">
              <a:defRPr sz="1800">
                <a:solidFill>
                  <a:srgbClr val="00010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00010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500439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D00434-SalesCritDiff-InsidePag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8121" y="600364"/>
            <a:ext cx="7824739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latin typeface="Arial"/>
                <a:cs typeface="Arial"/>
              </a:defRPr>
            </a:lvl1pPr>
          </a:lstStyle>
          <a:p>
            <a:r>
              <a:rPr lang="en-US" dirty="0" smtClean="0"/>
              <a:t>Slide headline text goes here with 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120" y="1866516"/>
            <a:ext cx="7824739" cy="4259647"/>
          </a:xfrm>
          <a:prstGeom prst="rect">
            <a:avLst/>
          </a:prstGeom>
        </p:spPr>
        <p:txBody>
          <a:bodyPr/>
          <a:lstStyle>
            <a:lvl1pPr marL="346075" indent="-176213">
              <a:defRPr sz="2800">
                <a:solidFill>
                  <a:srgbClr val="000100"/>
                </a:solidFill>
                <a:latin typeface="Arial"/>
                <a:cs typeface="Arial"/>
              </a:defRPr>
            </a:lvl1pPr>
            <a:lvl2pPr marL="685800" indent="-231775">
              <a:defRPr sz="2400">
                <a:solidFill>
                  <a:srgbClr val="000100"/>
                </a:solidFill>
                <a:latin typeface="Arial"/>
                <a:cs typeface="Arial"/>
              </a:defRPr>
            </a:lvl2pPr>
            <a:lvl3pPr marL="854075" indent="-168275">
              <a:defRPr sz="2000">
                <a:solidFill>
                  <a:srgbClr val="000100"/>
                </a:solidFill>
                <a:latin typeface="Arial"/>
                <a:cs typeface="Arial"/>
              </a:defRPr>
            </a:lvl3pPr>
            <a:lvl4pPr marL="1254125" indent="-168275">
              <a:defRPr sz="1800">
                <a:solidFill>
                  <a:srgbClr val="00010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00010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0" name="Picture 9" descr="SalesTheme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5" y="5826936"/>
            <a:ext cx="1455305" cy="600034"/>
          </a:xfrm>
          <a:prstGeom prst="rect">
            <a:avLst/>
          </a:prstGeom>
        </p:spPr>
      </p:pic>
      <p:pic>
        <p:nvPicPr>
          <p:cNvPr id="12" name="Picture 11" descr="ENP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32" y="5723320"/>
            <a:ext cx="1687945" cy="6959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0439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295400" y="0"/>
            <a:ext cx="7848600" cy="2616200"/>
          </a:xfrm>
          <a:effectLst/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2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692400"/>
            <a:ext cx="7848600" cy="1651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541" name="Line 1037"/>
          <p:cNvSpPr>
            <a:spLocks noChangeShapeType="1"/>
          </p:cNvSpPr>
          <p:nvPr/>
        </p:nvSpPr>
        <p:spPr bwMode="auto">
          <a:xfrm>
            <a:off x="0" y="2557463"/>
            <a:ext cx="8059738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5000"/>
              </a:lnSpc>
            </a:pPr>
            <a:endParaRPr lang="en-US" sz="2400">
              <a:solidFill>
                <a:srgbClr val="0F245F"/>
              </a:solidFill>
            </a:endParaRPr>
          </a:p>
        </p:txBody>
      </p:sp>
      <p:sp>
        <p:nvSpPr>
          <p:cNvPr id="22542" name="Line 1038"/>
          <p:cNvSpPr>
            <a:spLocks noChangeShapeType="1"/>
          </p:cNvSpPr>
          <p:nvPr/>
        </p:nvSpPr>
        <p:spPr bwMode="auto">
          <a:xfrm>
            <a:off x="1203325" y="0"/>
            <a:ext cx="0" cy="3449638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5000"/>
              </a:lnSpc>
            </a:pPr>
            <a:endParaRPr lang="en-US" sz="2400">
              <a:solidFill>
                <a:srgbClr val="0F245F"/>
              </a:solidFill>
            </a:endParaRPr>
          </a:p>
        </p:txBody>
      </p:sp>
      <p:sp>
        <p:nvSpPr>
          <p:cNvPr id="22562" name="Rectangle 105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22563" name="Rectangle 105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88D543-F10E-4FAA-BDEC-8D45E7AFD357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>
              <a:solidFill>
                <a:srgbClr val="0F245F"/>
              </a:solidFill>
            </a:endParaRPr>
          </a:p>
        </p:txBody>
      </p:sp>
      <p:pic>
        <p:nvPicPr>
          <p:cNvPr id="22565" name="Picture 10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9413" y="4127500"/>
            <a:ext cx="4141787" cy="2070100"/>
          </a:xfrm>
          <a:prstGeom prst="rect">
            <a:avLst/>
          </a:prstGeom>
          <a:noFill/>
        </p:spPr>
      </p:pic>
      <p:pic>
        <p:nvPicPr>
          <p:cNvPr id="9" name="Picture 106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9413" y="4127500"/>
            <a:ext cx="4141787" cy="2070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24BBDE-9350-4530-A14D-41C092959E1B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>
              <a:solidFill>
                <a:srgbClr val="0F245F"/>
              </a:solidFill>
            </a:endParaRPr>
          </a:p>
        </p:txBody>
      </p:sp>
      <p:sp>
        <p:nvSpPr>
          <p:cNvPr id="6" name="Line 31"/>
          <p:cNvSpPr>
            <a:spLocks noChangeShapeType="1"/>
          </p:cNvSpPr>
          <p:nvPr userDrawn="1"/>
        </p:nvSpPr>
        <p:spPr bwMode="auto">
          <a:xfrm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5000"/>
              </a:lnSpc>
            </a:pPr>
            <a:endParaRPr lang="en-US" sz="2400">
              <a:solidFill>
                <a:srgbClr val="0F245F"/>
              </a:solidFill>
            </a:endParaRPr>
          </a:p>
        </p:txBody>
      </p:sp>
      <p:sp>
        <p:nvSpPr>
          <p:cNvPr id="7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5000"/>
              </a:lnSpc>
            </a:pPr>
            <a:r>
              <a:rPr lang="en-US" sz="2400" dirty="0" smtClean="0">
                <a:solidFill>
                  <a:srgbClr val="0F245F"/>
                </a:solidFill>
              </a:rPr>
              <a:t>  </a:t>
            </a:r>
            <a:endParaRPr lang="en-US" sz="2400" dirty="0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24BBDE-9350-4530-A14D-41C092959E1B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>
              <a:solidFill>
                <a:srgbClr val="0F245F"/>
              </a:solidFill>
            </a:endParaRPr>
          </a:p>
        </p:txBody>
      </p:sp>
      <p:sp>
        <p:nvSpPr>
          <p:cNvPr id="7" name="Line 31"/>
          <p:cNvSpPr>
            <a:spLocks noChangeShapeType="1"/>
          </p:cNvSpPr>
          <p:nvPr userDrawn="1"/>
        </p:nvSpPr>
        <p:spPr bwMode="auto">
          <a:xfrm>
            <a:off x="444500" y="0"/>
            <a:ext cx="0" cy="109728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5000"/>
              </a:lnSpc>
            </a:pPr>
            <a:endParaRPr lang="en-US" sz="2400">
              <a:solidFill>
                <a:srgbClr val="0F245F"/>
              </a:solidFill>
            </a:endParaRPr>
          </a:p>
        </p:txBody>
      </p:sp>
      <p:sp>
        <p:nvSpPr>
          <p:cNvPr id="8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5000"/>
              </a:lnSpc>
            </a:pPr>
            <a:r>
              <a:rPr lang="en-US" sz="2400" dirty="0" smtClean="0">
                <a:solidFill>
                  <a:srgbClr val="0F245F"/>
                </a:solidFill>
              </a:rPr>
              <a:t>  </a:t>
            </a:r>
            <a:endParaRPr lang="en-US" sz="2400" dirty="0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52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noAutofit/>
          </a:bodyPr>
          <a:lstStyle/>
          <a:p>
            <a:pPr eaLnBrk="0" hangingPunct="0">
              <a:lnSpc>
                <a:spcPct val="85000"/>
              </a:lnSpc>
            </a:pPr>
            <a:endParaRPr lang="en-US" sz="2400" smtClean="0">
              <a:solidFill>
                <a:srgbClr val="0F245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24BBDE-9350-4530-A14D-41C092959E1B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6500"/>
            <a:ext cx="4248150" cy="530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206500"/>
            <a:ext cx="4248150" cy="530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670E26-E381-4505-8EA0-40B4BA998A86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>
              <a:solidFill>
                <a:srgbClr val="0F245F"/>
              </a:solidFill>
            </a:endParaRPr>
          </a:p>
        </p:txBody>
      </p:sp>
      <p:sp>
        <p:nvSpPr>
          <p:cNvPr id="7" name="Line 31"/>
          <p:cNvSpPr>
            <a:spLocks noChangeShapeType="1"/>
          </p:cNvSpPr>
          <p:nvPr userDrawn="1"/>
        </p:nvSpPr>
        <p:spPr bwMode="auto">
          <a:xfrm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5000"/>
              </a:lnSpc>
            </a:pPr>
            <a:endParaRPr lang="en-US" sz="2400">
              <a:solidFill>
                <a:srgbClr val="0F245F"/>
              </a:solidFill>
            </a:endParaRPr>
          </a:p>
        </p:txBody>
      </p:sp>
      <p:sp>
        <p:nvSpPr>
          <p:cNvPr id="8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5000"/>
              </a:lnSpc>
            </a:pPr>
            <a:r>
              <a:rPr lang="en-US" sz="2400" dirty="0" smtClean="0">
                <a:solidFill>
                  <a:srgbClr val="0F245F"/>
                </a:solidFill>
              </a:rPr>
              <a:t>  </a:t>
            </a:r>
            <a:endParaRPr lang="en-US" sz="2400" dirty="0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mitted Hand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F245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9B63A1-B897-44B7-8D03-CECAB380D5A3}" type="slidenum">
              <a:rPr lang="en-US" smtClean="0">
                <a:solidFill>
                  <a:srgbClr val="0F245F"/>
                </a:solidFill>
              </a:rPr>
              <a:pPr/>
              <a:t>‹#›</a:t>
            </a:fld>
            <a:endParaRPr lang="en-US">
              <a:solidFill>
                <a:srgbClr val="0F245F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 userDrawn="1"/>
        </p:nvSpPr>
        <p:spPr bwMode="auto">
          <a:xfrm>
            <a:off x="2584450" y="3192463"/>
            <a:ext cx="39068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F245F"/>
                </a:solidFill>
              </a:rPr>
              <a:t>This slide has been omitted</a:t>
            </a:r>
          </a:p>
        </p:txBody>
      </p:sp>
      <p:sp>
        <p:nvSpPr>
          <p:cNvPr id="5" name="Line 31"/>
          <p:cNvSpPr>
            <a:spLocks noChangeShapeType="1"/>
          </p:cNvSpPr>
          <p:nvPr userDrawn="1"/>
        </p:nvSpPr>
        <p:spPr bwMode="auto">
          <a:xfrm>
            <a:off x="444500" y="0"/>
            <a:ext cx="0" cy="6502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5000"/>
              </a:lnSpc>
            </a:pPr>
            <a:endParaRPr lang="en-US" sz="2400">
              <a:solidFill>
                <a:srgbClr val="0F245F"/>
              </a:solidFill>
            </a:endParaRPr>
          </a:p>
        </p:txBody>
      </p:sp>
      <p:sp>
        <p:nvSpPr>
          <p:cNvPr id="6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5000"/>
              </a:lnSpc>
            </a:pPr>
            <a:r>
              <a:rPr lang="en-US" sz="2400" dirty="0" smtClean="0">
                <a:solidFill>
                  <a:srgbClr val="0F245F"/>
                </a:solidFill>
              </a:rPr>
              <a:t>  </a:t>
            </a:r>
            <a:endParaRPr lang="en-US" sz="2400" dirty="0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AA69E3-A325-3641-929D-667B5A49E598}" type="datetime1">
              <a:rPr lang="en-US" smtClean="0"/>
              <a:pPr/>
              <a:t>8/13/2012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640D40-C9E7-4E2B-86C0-F4B105CE07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5000"/>
              </a:lnSpc>
            </a:pPr>
            <a:endParaRPr lang="en-US" sz="2400" smtClean="0">
              <a:solidFill>
                <a:srgbClr val="0F245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5000"/>
              </a:lnSpc>
            </a:pPr>
            <a:endParaRPr lang="en-US" sz="2400" smtClean="0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5000"/>
              </a:lnSpc>
            </a:pPr>
            <a:endParaRPr lang="en-US" sz="2400" smtClean="0">
              <a:solidFill>
                <a:srgbClr val="0F245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5000"/>
              </a:lnSpc>
            </a:pPr>
            <a:endParaRPr lang="en-US" sz="2400" smtClean="0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2B468375-DB26-40DA-9C3D-ACFDA699A74F}" type="slidenum">
              <a:rPr lang="en-US">
                <a:solidFill>
                  <a:srgbClr val="0F245F"/>
                </a:solidFill>
              </a:rPr>
              <a:pPr/>
              <a:t>‹#›</a:t>
            </a:fld>
            <a:endParaRPr lang="en-US">
              <a:solidFill>
                <a:srgbClr val="0F24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E5F9F9-5E85-104F-A42C-D66A6A0C4340}" type="datetime1">
              <a:rPr lang="en-US" smtClean="0"/>
              <a:pPr/>
              <a:t>8/13/2012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640D40-C9E7-4E2B-86C0-F4B105CE07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B89B2C-08C1-2142-8F49-C23337E110F2}" type="datetime1">
              <a:rPr lang="en-US" smtClean="0"/>
              <a:pPr/>
              <a:t>8/13/2012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640D40-C9E7-4E2B-86C0-F4B105CE07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EFE4C-8714-5846-9DFB-12067CD84673}" type="datetime1">
              <a:rPr lang="en-US" smtClean="0"/>
              <a:pPr/>
              <a:t>8/13/2012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640D40-C9E7-4E2B-86C0-F4B105CE07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80A7CD-5BAE-D54E-9BF2-AA920CCE835D}" type="datetime1">
              <a:rPr lang="en-US" smtClean="0"/>
              <a:pPr/>
              <a:t>8/13/2012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640D40-C9E7-4E2B-86C0-F4B105CE07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7" name="Picture 43" descr="network power colo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16800" y="5757125"/>
            <a:ext cx="1422400" cy="9516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406400"/>
            <a:ext cx="7594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54525" y="61341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005D834-36DD-AB4F-BCCA-3EEE2EE6DC65}" type="datetime1">
              <a:rPr lang="en-US" smtClean="0"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8/13/2012</a:t>
            </a:fld>
            <a:endParaRPr lang="en-US" dirty="0">
              <a:latin typeface="Arial"/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13125" y="6105525"/>
            <a:ext cx="115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2640D40-C9E7-4E2B-86C0-F4B105CE072E}" type="slidenum">
              <a:rPr lang="en-US" smtClean="0"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Arial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06500"/>
            <a:ext cx="83058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 flipV="1">
            <a:off x="469900" y="0"/>
            <a:ext cx="0" cy="6057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087438"/>
            <a:ext cx="87249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F245F"/>
              </a:solidFill>
              <a:latin typeface="Arial"/>
            </a:endParaRPr>
          </a:p>
        </p:txBody>
      </p:sp>
      <p:pic>
        <p:nvPicPr>
          <p:cNvPr id="10" name="Picture 9" descr="AVCT-Logo-H-CMYK_new09.gi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57200" y="6232753"/>
            <a:ext cx="1219200" cy="2503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  <p:sldLayoutId id="2147484248" r:id="rId12"/>
    <p:sldLayoutId id="2147484283" r:id="rId13"/>
    <p:sldLayoutId id="2147484284" r:id="rId14"/>
  </p:sldLayoutIdLst>
  <p:transition>
    <p:split orient="vert"/>
  </p:transition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36550" indent="-33655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SzPct val="60000"/>
        <a:buFont typeface="Wingdings" pitchFamily="2" charset="2"/>
        <a:buChar char="l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925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•"/>
        <a:defRPr sz="2000">
          <a:solidFill>
            <a:srgbClr val="000000"/>
          </a:solidFill>
          <a:latin typeface="+mn-lt"/>
        </a:defRPr>
      </a:lvl3pPr>
      <a:lvl4pPr marL="17272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–"/>
        <a:defRPr>
          <a:solidFill>
            <a:srgbClr val="000000"/>
          </a:solidFill>
          <a:latin typeface="+mn-lt"/>
        </a:defRPr>
      </a:lvl4pPr>
      <a:lvl5pPr marL="20701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00000"/>
          </a:solidFill>
          <a:latin typeface="+mn-lt"/>
        </a:defRPr>
      </a:lvl5pPr>
      <a:lvl6pPr marL="25273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00000"/>
          </a:solidFill>
          <a:latin typeface="+mn-lt"/>
        </a:defRPr>
      </a:lvl6pPr>
      <a:lvl7pPr marL="29845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00000"/>
          </a:solidFill>
          <a:latin typeface="+mn-lt"/>
        </a:defRPr>
      </a:lvl7pPr>
      <a:lvl8pPr marL="34417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00000"/>
          </a:solidFill>
          <a:latin typeface="+mn-lt"/>
        </a:defRPr>
      </a:lvl8pPr>
      <a:lvl9pPr marL="38989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0"/>
            <a:ext cx="86741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06500"/>
            <a:ext cx="86487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532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sz="900"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F245F"/>
              </a:solidFill>
              <a:latin typeface="Arial"/>
            </a:endParaRP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5125" y="6629400"/>
            <a:ext cx="1158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defRPr sz="900"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FED5502-6F52-F847-8E43-6ED078B6EA3B}" type="slidenum">
              <a:rPr lang="en-US" smtClean="0">
                <a:solidFill>
                  <a:srgbClr val="0F245F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F245F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2400" b="1">
          <a:solidFill>
            <a:srgbClr val="0F245F"/>
          </a:solidFill>
          <a:latin typeface="+mn-lt"/>
          <a:ea typeface="+mn-ea"/>
          <a:cs typeface="+mn-cs"/>
        </a:defRPr>
      </a:lvl1pPr>
      <a:lvl2pPr marL="8001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–"/>
        <a:defRPr sz="2000" b="1">
          <a:solidFill>
            <a:srgbClr val="0F245F"/>
          </a:solidFill>
          <a:latin typeface="+mn-lt"/>
        </a:defRPr>
      </a:lvl2pPr>
      <a:lvl3pPr marL="12573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1800" b="1">
          <a:solidFill>
            <a:srgbClr val="0F245F"/>
          </a:solidFill>
          <a:latin typeface="+mn-lt"/>
        </a:defRPr>
      </a:lvl3pPr>
      <a:lvl4pPr marL="17145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–"/>
        <a:defRPr sz="1600" b="1">
          <a:solidFill>
            <a:srgbClr val="0F245F"/>
          </a:solidFill>
          <a:latin typeface="+mn-lt"/>
        </a:defRPr>
      </a:lvl4pPr>
      <a:lvl5pPr marL="21717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1600" b="1">
          <a:solidFill>
            <a:srgbClr val="0F245F"/>
          </a:solidFill>
          <a:latin typeface="+mn-lt"/>
        </a:defRPr>
      </a:lvl5pPr>
      <a:lvl6pPr marL="24003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6pPr>
      <a:lvl7pPr marL="28575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7pPr>
      <a:lvl8pPr marL="33147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8pPr>
      <a:lvl9pPr marL="37719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0"/>
            <a:ext cx="86741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06500"/>
            <a:ext cx="86487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532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sz="900"/>
            </a:lvl1pPr>
          </a:lstStyle>
          <a:p>
            <a:pPr eaLnBrk="0" hangingPunct="0"/>
            <a:endParaRPr lang="en-US">
              <a:solidFill>
                <a:srgbClr val="0F245F"/>
              </a:solidFill>
            </a:endParaRP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5125" y="6629400"/>
            <a:ext cx="1158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defRPr sz="900" b="1"/>
            </a:lvl1pPr>
          </a:lstStyle>
          <a:p>
            <a:pPr eaLnBrk="0" hangingPunct="0"/>
            <a:fld id="{0DAB8487-CFAA-42C0-9BC9-0FE2166A9F5D}" type="slidenum">
              <a:rPr lang="en-US" smtClean="0">
                <a:solidFill>
                  <a:srgbClr val="0F245F"/>
                </a:solidFill>
              </a:rPr>
              <a:pPr eaLnBrk="0" hangingPunct="0"/>
              <a:t>‹#›</a:t>
            </a:fld>
            <a:endParaRPr lang="en-US">
              <a:solidFill>
                <a:srgbClr val="0F245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2400" b="1">
          <a:solidFill>
            <a:srgbClr val="0F245F"/>
          </a:solidFill>
          <a:latin typeface="+mn-lt"/>
          <a:ea typeface="+mn-ea"/>
          <a:cs typeface="+mn-cs"/>
        </a:defRPr>
      </a:lvl1pPr>
      <a:lvl2pPr marL="8001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–"/>
        <a:defRPr sz="2000" b="1">
          <a:solidFill>
            <a:srgbClr val="0F245F"/>
          </a:solidFill>
          <a:latin typeface="+mn-lt"/>
        </a:defRPr>
      </a:lvl2pPr>
      <a:lvl3pPr marL="12573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1800" b="1">
          <a:solidFill>
            <a:srgbClr val="0F245F"/>
          </a:solidFill>
          <a:latin typeface="+mn-lt"/>
        </a:defRPr>
      </a:lvl3pPr>
      <a:lvl4pPr marL="17145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–"/>
        <a:defRPr sz="1600" b="1">
          <a:solidFill>
            <a:srgbClr val="0F245F"/>
          </a:solidFill>
          <a:latin typeface="+mn-lt"/>
        </a:defRPr>
      </a:lvl4pPr>
      <a:lvl5pPr marL="21717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1600" b="1">
          <a:solidFill>
            <a:srgbClr val="0F245F"/>
          </a:solidFill>
          <a:latin typeface="+mn-lt"/>
        </a:defRPr>
      </a:lvl5pPr>
      <a:lvl6pPr marL="24003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6pPr>
      <a:lvl7pPr marL="28575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7pPr>
      <a:lvl8pPr marL="33147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8pPr>
      <a:lvl9pPr marL="37719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-33338"/>
            <a:ext cx="8674100" cy="113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06501"/>
            <a:ext cx="86487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eaLnBrk="0" hangingPunct="0">
              <a:lnSpc>
                <a:spcPct val="85000"/>
              </a:lnSpc>
              <a:defRPr/>
            </a:pPr>
            <a:endParaRPr lang="en-US" dirty="0">
              <a:solidFill>
                <a:srgbClr val="0F245F"/>
              </a:solidFill>
              <a:ea typeface="Osaka" charset="-128"/>
            </a:endParaRPr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>
            <a:off x="444500" y="0"/>
            <a:ext cx="0" cy="650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eaLnBrk="0" hangingPunct="0">
              <a:lnSpc>
                <a:spcPct val="85000"/>
              </a:lnSpc>
              <a:defRPr/>
            </a:pPr>
            <a:endParaRPr lang="en-US" dirty="0">
              <a:solidFill>
                <a:srgbClr val="0F245F"/>
              </a:solidFill>
              <a:ea typeface="Osaka" charset="-128"/>
            </a:endParaRP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5126" y="6629400"/>
            <a:ext cx="1158875" cy="23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100000"/>
              </a:lnSpc>
              <a:defRPr sz="900" smtClean="0">
                <a:latin typeface="Arial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fld id="{AF3027D4-3132-48AC-B000-84049CB32887}" type="slidenum">
              <a:rPr lang="en-US">
                <a:solidFill>
                  <a:srgbClr val="0F245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245F"/>
              </a:solidFill>
            </a:endParaRPr>
          </a:p>
        </p:txBody>
      </p:sp>
      <p:pic>
        <p:nvPicPr>
          <p:cNvPr id="1032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04114" y="6151564"/>
            <a:ext cx="126047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20"/>
          <p:cNvSpPr>
            <a:spLocks noChangeShapeType="1"/>
          </p:cNvSpPr>
          <p:nvPr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eaLnBrk="0" hangingPunct="0">
              <a:lnSpc>
                <a:spcPct val="85000"/>
              </a:lnSpc>
              <a:defRPr/>
            </a:pPr>
            <a:endParaRPr lang="en-US" dirty="0">
              <a:solidFill>
                <a:srgbClr val="0F245F"/>
              </a:solidFill>
              <a:ea typeface="Osaka" charset="-128"/>
            </a:endParaRPr>
          </a:p>
        </p:txBody>
      </p:sp>
      <p:sp>
        <p:nvSpPr>
          <p:cNvPr id="13" name="Line 31"/>
          <p:cNvSpPr>
            <a:spLocks noChangeShapeType="1"/>
          </p:cNvSpPr>
          <p:nvPr/>
        </p:nvSpPr>
        <p:spPr bwMode="auto">
          <a:xfrm>
            <a:off x="444500" y="0"/>
            <a:ext cx="0" cy="650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eaLnBrk="0" hangingPunct="0">
              <a:lnSpc>
                <a:spcPct val="85000"/>
              </a:lnSpc>
              <a:defRPr/>
            </a:pPr>
            <a:endParaRPr lang="en-US" dirty="0">
              <a:solidFill>
                <a:srgbClr val="0F245F"/>
              </a:solidFill>
              <a:ea typeface="Osaka" charset="-128"/>
            </a:endParaRPr>
          </a:p>
        </p:txBody>
      </p:sp>
      <p:pic>
        <p:nvPicPr>
          <p:cNvPr id="1037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04114" y="6151564"/>
            <a:ext cx="126047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AVOC_Logo_tagline_vert.eps"/>
          <p:cNvPicPr>
            <a:picLocks noChangeAspect="1"/>
          </p:cNvPicPr>
          <p:nvPr/>
        </p:nvPicPr>
        <p:blipFill>
          <a:blip r:embed="rId16" cstate="print"/>
          <a:srcRect b="26087"/>
          <a:stretch>
            <a:fillRect/>
          </a:stretch>
        </p:blipFill>
        <p:spPr>
          <a:xfrm>
            <a:off x="609600" y="6307176"/>
            <a:ext cx="914400" cy="3984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  <p:sldLayoutId id="2147484321" r:id="rId12"/>
    <p:sldLayoutId id="2147484322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15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306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45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612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865" indent="-342865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SzPct val="60000"/>
        <a:buFont typeface="Wingdings" pitchFamily="2" charset="2"/>
        <a:buChar char="l"/>
        <a:defRPr sz="2800">
          <a:solidFill>
            <a:srgbClr val="0F245F"/>
          </a:solidFill>
          <a:latin typeface="+mn-lt"/>
          <a:ea typeface="+mn-ea"/>
          <a:cs typeface="+mn-cs"/>
        </a:defRPr>
      </a:lvl1pPr>
      <a:lvl2pPr marL="863512" indent="-342865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–"/>
        <a:defRPr sz="2400">
          <a:solidFill>
            <a:srgbClr val="0F245F"/>
          </a:solidFill>
          <a:latin typeface="+mn-lt"/>
        </a:defRPr>
      </a:lvl2pPr>
      <a:lvl3pPr marL="1257171" indent="-228576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•"/>
        <a:defRPr sz="2000">
          <a:solidFill>
            <a:srgbClr val="0F245F"/>
          </a:solidFill>
          <a:latin typeface="+mn-lt"/>
        </a:defRPr>
      </a:lvl3pPr>
      <a:lvl4pPr marL="1600035" indent="-228576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–"/>
        <a:defRPr>
          <a:solidFill>
            <a:srgbClr val="0F245F"/>
          </a:solidFill>
          <a:latin typeface="+mn-lt"/>
        </a:defRPr>
      </a:lvl4pPr>
      <a:lvl5pPr marL="1942901" indent="-228576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5pPr>
      <a:lvl6pPr marL="2400053" indent="-228576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6pPr>
      <a:lvl7pPr marL="2857206" indent="-228576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7pPr>
      <a:lvl8pPr marL="3314359" indent="-228576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8pPr>
      <a:lvl9pPr marL="3771512" indent="-228576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9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9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5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0"/>
            <a:ext cx="86741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06500"/>
            <a:ext cx="86487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532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sz="900"/>
            </a:lvl1pPr>
          </a:lstStyle>
          <a:p>
            <a:pPr eaLnBrk="0" hangingPunct="0"/>
            <a:endParaRPr lang="en-US">
              <a:solidFill>
                <a:srgbClr val="0F245F"/>
              </a:solidFill>
            </a:endParaRP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5125" y="6629400"/>
            <a:ext cx="1158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defRPr sz="900"/>
            </a:lvl1pPr>
          </a:lstStyle>
          <a:p>
            <a:pPr eaLnBrk="0" hangingPunct="0"/>
            <a:fld id="{0DAB8487-CFAA-42C0-9BC9-0FE2166A9F5D}" type="slidenum">
              <a:rPr lang="en-US" smtClean="0">
                <a:solidFill>
                  <a:srgbClr val="0F245F"/>
                </a:solidFill>
              </a:rPr>
              <a:pPr eaLnBrk="0" hangingPunct="0"/>
              <a:t>‹#›</a:t>
            </a:fld>
            <a:endParaRPr lang="en-US">
              <a:solidFill>
                <a:srgbClr val="0F245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2400" b="1">
          <a:solidFill>
            <a:srgbClr val="0F245F"/>
          </a:solidFill>
          <a:latin typeface="+mn-lt"/>
          <a:ea typeface="+mn-ea"/>
          <a:cs typeface="+mn-cs"/>
        </a:defRPr>
      </a:lvl1pPr>
      <a:lvl2pPr marL="8001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–"/>
        <a:defRPr sz="2000" b="1">
          <a:solidFill>
            <a:srgbClr val="0F245F"/>
          </a:solidFill>
          <a:latin typeface="+mn-lt"/>
        </a:defRPr>
      </a:lvl2pPr>
      <a:lvl3pPr marL="12573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1800" b="1">
          <a:solidFill>
            <a:srgbClr val="0F245F"/>
          </a:solidFill>
          <a:latin typeface="+mn-lt"/>
        </a:defRPr>
      </a:lvl3pPr>
      <a:lvl4pPr marL="17145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–"/>
        <a:defRPr sz="1600" b="1">
          <a:solidFill>
            <a:srgbClr val="0F245F"/>
          </a:solidFill>
          <a:latin typeface="+mn-lt"/>
        </a:defRPr>
      </a:lvl4pPr>
      <a:lvl5pPr marL="2171700" indent="-3429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rgbClr val="808080"/>
        </a:buClr>
        <a:buSzPct val="90000"/>
        <a:buFont typeface="Arial" pitchFamily="34" charset="0"/>
        <a:buChar char="●"/>
        <a:defRPr sz="1600" b="1">
          <a:solidFill>
            <a:srgbClr val="0F245F"/>
          </a:solidFill>
          <a:latin typeface="+mn-lt"/>
        </a:defRPr>
      </a:lvl5pPr>
      <a:lvl6pPr marL="24003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6pPr>
      <a:lvl7pPr marL="28575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7pPr>
      <a:lvl8pPr marL="33147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8pPr>
      <a:lvl9pPr marL="37719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F24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Emerson </a:t>
            </a:r>
            <a:r>
              <a:rPr lang="en-US" dirty="0" smtClean="0"/>
              <a:t>in the Energy Sector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Stephen C. Hassell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President, </a:t>
            </a:r>
            <a:r>
              <a:rPr lang="en-US" dirty="0" smtClean="0"/>
              <a:t>Avocent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17 August 2012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 to Data Center Infrastructure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640D40-C9E7-4E2B-86C0-F4B105CE072E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4" name="Group 6"/>
          <p:cNvGrpSpPr/>
          <p:nvPr/>
        </p:nvGrpSpPr>
        <p:grpSpPr>
          <a:xfrm>
            <a:off x="2057806" y="1097032"/>
            <a:ext cx="5142086" cy="5815648"/>
            <a:chOff x="2654266" y="672619"/>
            <a:chExt cx="3804815" cy="4303208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60464" y="1607220"/>
              <a:ext cx="2532862" cy="2531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16"/>
            <p:cNvGrpSpPr/>
            <p:nvPr/>
          </p:nvGrpSpPr>
          <p:grpSpPr>
            <a:xfrm>
              <a:off x="5628697" y="2097193"/>
              <a:ext cx="830384" cy="1486616"/>
              <a:chOff x="5480539" y="2106962"/>
              <a:chExt cx="830384" cy="1486616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480539" y="2106962"/>
                <a:ext cx="830384" cy="441325"/>
              </a:xfrm>
              <a:prstGeom prst="roundRect">
                <a:avLst/>
              </a:prstGeom>
              <a:solidFill>
                <a:srgbClr val="4A1E85"/>
              </a:solidFill>
              <a:ln w="38100" cmpd="sng">
                <a:solidFill>
                  <a:srgbClr val="FFFF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latin typeface="Arial"/>
                    <a:cs typeface="Arial"/>
                  </a:rPr>
                  <a:t>SEE</a:t>
                </a:r>
                <a:endParaRPr lang="en-US" sz="1200" dirty="0">
                  <a:latin typeface="Arial"/>
                  <a:cs typeface="Arial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5480539" y="2633018"/>
                <a:ext cx="830384" cy="441325"/>
              </a:xfrm>
              <a:prstGeom prst="roundRect">
                <a:avLst/>
              </a:prstGeom>
              <a:solidFill>
                <a:srgbClr val="008000"/>
              </a:solidFill>
              <a:ln w="38100" cmpd="sng">
                <a:solidFill>
                  <a:srgbClr val="FFFF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latin typeface="Arial"/>
                    <a:cs typeface="Arial"/>
                  </a:rPr>
                  <a:t>DECIDE</a:t>
                </a:r>
                <a:endParaRPr lang="en-US" sz="1200" dirty="0">
                  <a:latin typeface="Arial"/>
                  <a:cs typeface="Arial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5480539" y="3152253"/>
                <a:ext cx="830384" cy="441325"/>
              </a:xfrm>
              <a:prstGeom prst="roundRect">
                <a:avLst/>
              </a:prstGeom>
              <a:solidFill>
                <a:srgbClr val="3366FF"/>
              </a:solidFill>
              <a:ln w="38100" cmpd="sng">
                <a:solidFill>
                  <a:srgbClr val="FFFF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latin typeface="Arial"/>
                    <a:cs typeface="Arial"/>
                  </a:rPr>
                  <a:t>ACT</a:t>
                </a:r>
                <a:endParaRPr lang="en-US" sz="12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7" name="Group 20"/>
            <p:cNvGrpSpPr/>
            <p:nvPr/>
          </p:nvGrpSpPr>
          <p:grpSpPr>
            <a:xfrm>
              <a:off x="2654266" y="672619"/>
              <a:ext cx="2945258" cy="4303208"/>
              <a:chOff x="2677209" y="672619"/>
              <a:chExt cx="2945258" cy="4303208"/>
            </a:xfrm>
          </p:grpSpPr>
          <p:pic>
            <p:nvPicPr>
              <p:cNvPr id="8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677209" y="672619"/>
                <a:ext cx="2945257" cy="934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677209" y="4094924"/>
                <a:ext cx="2945258" cy="880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926218" y="4471413"/>
                <a:ext cx="914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Space</a:t>
                </a:r>
                <a:endParaRPr lang="en-US" sz="12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639372" y="4471413"/>
                <a:ext cx="914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Power</a:t>
                </a:r>
                <a:endParaRPr lang="en-US" sz="12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72064" y="4471413"/>
                <a:ext cx="914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Cooling</a:t>
                </a:r>
                <a:endParaRPr lang="en-US" sz="12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16" name="Slide Number Placeholder 3"/>
          <p:cNvSpPr txBox="1">
            <a:spLocks/>
          </p:cNvSpPr>
          <p:nvPr/>
        </p:nvSpPr>
        <p:spPr bwMode="auto">
          <a:xfrm>
            <a:off x="8676456" y="6572200"/>
            <a:ext cx="366787" cy="2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640D40-C9E7-4E2B-86C0-F4B105CE072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Trellis Platform – </a:t>
            </a:r>
            <a:br>
              <a:rPr lang="en-US" dirty="0" smtClean="0"/>
            </a:br>
            <a:r>
              <a:rPr lang="en-US" dirty="0" smtClean="0"/>
              <a:t>The Complete Package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005691" y="1973308"/>
            <a:ext cx="0" cy="3900800"/>
          </a:xfrm>
          <a:prstGeom prst="line">
            <a:avLst/>
          </a:prstGeom>
          <a:noFill/>
          <a:ln w="63500" cap="flat" cmpd="sng" algn="ctr">
            <a:gradFill flip="none" rotWithShape="1">
              <a:gsLst>
                <a:gs pos="0">
                  <a:srgbClr val="FF944B"/>
                </a:gs>
                <a:gs pos="100000">
                  <a:srgbClr val="448B3B"/>
                </a:gs>
                <a:gs pos="41000">
                  <a:srgbClr val="005C9E"/>
                </a:gs>
                <a:gs pos="70000">
                  <a:srgbClr val="448B3B"/>
                </a:gs>
                <a:gs pos="20000">
                  <a:srgbClr val="FF944B"/>
                </a:gs>
              </a:gsLst>
              <a:lin ang="16200000" scaled="0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 descr="platform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934" y="2348119"/>
            <a:ext cx="3298622" cy="591435"/>
          </a:xfrm>
          <a:prstGeom prst="rect">
            <a:avLst/>
          </a:prstGeom>
        </p:spPr>
      </p:pic>
      <p:pic>
        <p:nvPicPr>
          <p:cNvPr id="6" name="Picture 5" descr="platform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482" y="5341033"/>
            <a:ext cx="3457080" cy="68048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 bwMode="auto">
          <a:xfrm>
            <a:off x="1568883" y="3049854"/>
            <a:ext cx="895976" cy="1829915"/>
          </a:xfrm>
          <a:prstGeom prst="downArrow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 rot="10800000">
            <a:off x="2631957" y="2957938"/>
            <a:ext cx="904216" cy="2004933"/>
          </a:xfrm>
          <a:prstGeom prst="downArrow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 descr="UMG_f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0906" y="3633534"/>
            <a:ext cx="2892686" cy="671589"/>
          </a:xfrm>
          <a:prstGeom prst="rect">
            <a:avLst/>
          </a:prstGeom>
        </p:spPr>
      </p:pic>
      <p:pic>
        <p:nvPicPr>
          <p:cNvPr id="10" name="Picture 9" descr="Blade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433" y="1916587"/>
            <a:ext cx="1199130" cy="972522"/>
          </a:xfrm>
          <a:prstGeom prst="rect">
            <a:avLst/>
          </a:prstGeom>
        </p:spPr>
      </p:pic>
      <p:pic>
        <p:nvPicPr>
          <p:cNvPr id="11" name="Picture 10" descr="Rack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8186" y="1493288"/>
            <a:ext cx="917997" cy="1147496"/>
          </a:xfrm>
          <a:prstGeom prst="rect">
            <a:avLst/>
          </a:prstGeom>
        </p:spPr>
      </p:pic>
      <p:pic>
        <p:nvPicPr>
          <p:cNvPr id="12" name="Picture 11" descr="Globalconsoles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5253" y="1992822"/>
            <a:ext cx="897782" cy="673337"/>
          </a:xfrm>
          <a:prstGeom prst="rect">
            <a:avLst/>
          </a:prstGeom>
        </p:spPr>
      </p:pic>
      <p:pic>
        <p:nvPicPr>
          <p:cNvPr id="13" name="Picture 12" descr="Spac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9180" y="4950216"/>
            <a:ext cx="541669" cy="696431"/>
          </a:xfrm>
          <a:prstGeom prst="rect">
            <a:avLst/>
          </a:prstGeom>
        </p:spPr>
      </p:pic>
      <p:pic>
        <p:nvPicPr>
          <p:cNvPr id="14" name="Picture 13" descr="Power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4250" y="4952838"/>
            <a:ext cx="545215" cy="691117"/>
          </a:xfrm>
          <a:prstGeom prst="rect">
            <a:avLst/>
          </a:prstGeom>
        </p:spPr>
      </p:pic>
      <p:pic>
        <p:nvPicPr>
          <p:cNvPr id="15" name="Picture 14" descr="Cooling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9397" y="4951364"/>
            <a:ext cx="540776" cy="695283"/>
          </a:xfrm>
          <a:prstGeom prst="rect">
            <a:avLst/>
          </a:prstGeom>
        </p:spPr>
      </p:pic>
      <p:sp>
        <p:nvSpPr>
          <p:cNvPr id="16" name="Hexagon 15"/>
          <p:cNvSpPr/>
          <p:nvPr/>
        </p:nvSpPr>
        <p:spPr bwMode="auto">
          <a:xfrm>
            <a:off x="4789528" y="1647659"/>
            <a:ext cx="432927" cy="373213"/>
          </a:xfrm>
          <a:prstGeom prst="hexagon">
            <a:avLst/>
          </a:prstGeom>
          <a:solidFill>
            <a:srgbClr val="448B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Hexagon 16"/>
          <p:cNvSpPr/>
          <p:nvPr/>
        </p:nvSpPr>
        <p:spPr bwMode="auto">
          <a:xfrm>
            <a:off x="4791530" y="2134289"/>
            <a:ext cx="432927" cy="373213"/>
          </a:xfrm>
          <a:prstGeom prst="hexagon">
            <a:avLst/>
          </a:prstGeom>
          <a:solidFill>
            <a:srgbClr val="448B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Hexagon 17"/>
          <p:cNvSpPr/>
          <p:nvPr/>
        </p:nvSpPr>
        <p:spPr bwMode="auto">
          <a:xfrm>
            <a:off x="4791530" y="2618922"/>
            <a:ext cx="432927" cy="373213"/>
          </a:xfrm>
          <a:prstGeom prst="hexagon">
            <a:avLst/>
          </a:prstGeom>
          <a:solidFill>
            <a:srgbClr val="448B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Hexagon 18"/>
          <p:cNvSpPr/>
          <p:nvPr/>
        </p:nvSpPr>
        <p:spPr bwMode="auto">
          <a:xfrm>
            <a:off x="4793532" y="3113908"/>
            <a:ext cx="432927" cy="373213"/>
          </a:xfrm>
          <a:prstGeom prst="hexagon">
            <a:avLst/>
          </a:prstGeom>
          <a:solidFill>
            <a:srgbClr val="448B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Hexagon 19"/>
          <p:cNvSpPr/>
          <p:nvPr/>
        </p:nvSpPr>
        <p:spPr bwMode="auto">
          <a:xfrm>
            <a:off x="4793531" y="3598542"/>
            <a:ext cx="432927" cy="373213"/>
          </a:xfrm>
          <a:prstGeom prst="hexagon">
            <a:avLst/>
          </a:prstGeom>
          <a:solidFill>
            <a:srgbClr val="005C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Hexagon 20"/>
          <p:cNvSpPr/>
          <p:nvPr/>
        </p:nvSpPr>
        <p:spPr bwMode="auto">
          <a:xfrm>
            <a:off x="4795533" y="4093528"/>
            <a:ext cx="432927" cy="373213"/>
          </a:xfrm>
          <a:prstGeom prst="hexagon">
            <a:avLst/>
          </a:prstGeom>
          <a:solidFill>
            <a:srgbClr val="005C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Hexagon 21"/>
          <p:cNvSpPr/>
          <p:nvPr/>
        </p:nvSpPr>
        <p:spPr bwMode="auto">
          <a:xfrm>
            <a:off x="4795534" y="4578160"/>
            <a:ext cx="432927" cy="373213"/>
          </a:xfrm>
          <a:prstGeom prst="hexagon">
            <a:avLst/>
          </a:prstGeom>
          <a:solidFill>
            <a:srgbClr val="FF94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Hexagon 22"/>
          <p:cNvSpPr/>
          <p:nvPr/>
        </p:nvSpPr>
        <p:spPr bwMode="auto">
          <a:xfrm>
            <a:off x="4795533" y="5071150"/>
            <a:ext cx="432927" cy="373213"/>
          </a:xfrm>
          <a:prstGeom prst="hexagon">
            <a:avLst/>
          </a:prstGeom>
          <a:solidFill>
            <a:srgbClr val="FF94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Hexagon 23"/>
          <p:cNvSpPr/>
          <p:nvPr/>
        </p:nvSpPr>
        <p:spPr bwMode="auto">
          <a:xfrm>
            <a:off x="4797535" y="5557780"/>
            <a:ext cx="432927" cy="373213"/>
          </a:xfrm>
          <a:prstGeom prst="hexagon">
            <a:avLst/>
          </a:prstGeom>
          <a:solidFill>
            <a:srgbClr val="FF94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15215" y="1593887"/>
            <a:ext cx="258040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Inventory Manager</a:t>
            </a:r>
          </a:p>
          <a:p>
            <a:pPr>
              <a:spcBef>
                <a:spcPts val="0"/>
              </a:spcBef>
            </a:pPr>
            <a:r>
              <a:rPr lang="en-US" sz="1100" i="1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Track, Search and Locate Assets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17218" y="2072161"/>
            <a:ext cx="311315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Change Planner</a:t>
            </a:r>
          </a:p>
          <a:p>
            <a:pPr>
              <a:spcBef>
                <a:spcPts val="0"/>
              </a:spcBef>
            </a:pPr>
            <a:r>
              <a:rPr lang="en-US" sz="1100" i="1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Plan, Understand and Schedule Changes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95292" y="2575501"/>
            <a:ext cx="311315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Site Manager</a:t>
            </a:r>
          </a:p>
          <a:p>
            <a:pPr>
              <a:spcBef>
                <a:spcPts val="0"/>
              </a:spcBef>
            </a:pPr>
            <a:r>
              <a:rPr lang="en-US" sz="1100" i="1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See, Manage and Monitor Devices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88940" y="3053774"/>
            <a:ext cx="311315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Energy Insight</a:t>
            </a:r>
          </a:p>
          <a:p>
            <a:pPr>
              <a:spcBef>
                <a:spcPts val="0"/>
              </a:spcBef>
            </a:pPr>
            <a:r>
              <a:rPr lang="en-US" sz="1100" i="1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View, Monitor and Manage Consumption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82590" y="3548761"/>
            <a:ext cx="311315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Power System Manager</a:t>
            </a:r>
          </a:p>
          <a:p>
            <a:pPr>
              <a:spcBef>
                <a:spcPts val="0"/>
              </a:spcBef>
            </a:pPr>
            <a:r>
              <a:rPr lang="en-US" sz="1100" i="1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Track, Understand and Respond Quickly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86937" y="4035392"/>
            <a:ext cx="311315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Virtual Integration Manager</a:t>
            </a:r>
          </a:p>
          <a:p>
            <a:pPr>
              <a:spcBef>
                <a:spcPts val="0"/>
              </a:spcBef>
            </a:pPr>
            <a:r>
              <a:rPr lang="en-US" sz="1100" i="1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Identify and Access Virtual Sprawl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78582" y="4530379"/>
            <a:ext cx="311315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Cooling System Manager</a:t>
            </a:r>
          </a:p>
          <a:p>
            <a:pPr>
              <a:spcBef>
                <a:spcPts val="0"/>
              </a:spcBef>
            </a:pPr>
            <a:r>
              <a:rPr lang="en-US" sz="1100" i="1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Recognize Available and Stranded Capacity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88942" y="5008654"/>
            <a:ext cx="311315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Process Manager</a:t>
            </a:r>
          </a:p>
          <a:p>
            <a:pPr>
              <a:spcBef>
                <a:spcPts val="0"/>
              </a:spcBef>
            </a:pPr>
            <a:r>
              <a:rPr lang="en-US" sz="1100" i="1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Improve and Enhance Workflow; Governance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86937" y="5478573"/>
            <a:ext cx="311315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Scenario Planner</a:t>
            </a:r>
          </a:p>
          <a:p>
            <a:pPr>
              <a:spcBef>
                <a:spcPts val="0"/>
              </a:spcBef>
            </a:pPr>
            <a:r>
              <a:rPr lang="en-US" sz="1100" i="1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Evaluate, Identify and Calculate Resources</a:t>
            </a:r>
          </a:p>
        </p:txBody>
      </p:sp>
      <p:pic>
        <p:nvPicPr>
          <p:cNvPr id="34" name="Picture 33" descr="CircleGraphic_vert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12"/>
          <a:stretch>
            <a:fillRect/>
          </a:stretch>
        </p:blipFill>
        <p:spPr>
          <a:xfrm>
            <a:off x="539552" y="2924944"/>
            <a:ext cx="1386880" cy="1412563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1907704" y="2924944"/>
            <a:ext cx="864096" cy="223744"/>
          </a:xfrm>
          <a:prstGeom prst="roundRect">
            <a:avLst/>
          </a:prstGeom>
          <a:solidFill>
            <a:srgbClr val="4A1E85"/>
          </a:solidFill>
          <a:ln w="3810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"/>
                <a:cs typeface="Arial"/>
              </a:rPr>
              <a:t>SEE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907703" y="3212976"/>
            <a:ext cx="864096" cy="223744"/>
          </a:xfrm>
          <a:prstGeom prst="roundRect">
            <a:avLst/>
          </a:prstGeom>
          <a:solidFill>
            <a:srgbClr val="008000"/>
          </a:solidFill>
          <a:ln w="3810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"/>
                <a:cs typeface="Arial"/>
              </a:rPr>
              <a:t>DECIDE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907703" y="3501008"/>
            <a:ext cx="864096" cy="223744"/>
          </a:xfrm>
          <a:prstGeom prst="roundRect">
            <a:avLst/>
          </a:prstGeom>
          <a:solidFill>
            <a:srgbClr val="3366FF"/>
          </a:solidFill>
          <a:ln w="3810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"/>
                <a:cs typeface="Arial"/>
              </a:rPr>
              <a:t>ACT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38" name="Slide Number Placeholder 3"/>
          <p:cNvSpPr txBox="1">
            <a:spLocks/>
          </p:cNvSpPr>
          <p:nvPr/>
        </p:nvSpPr>
        <p:spPr bwMode="auto">
          <a:xfrm>
            <a:off x="8676456" y="6572200"/>
            <a:ext cx="366787" cy="2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640D40-C9E7-4E2B-86C0-F4B105CE072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9" name="Picture 38" descr="Trellis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260648"/>
            <a:ext cx="1371581" cy="57606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gray">
          <a:xfrm>
            <a:off x="475928" y="6173688"/>
            <a:ext cx="1368152" cy="576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gray">
          <a:xfrm>
            <a:off x="7380312" y="5877272"/>
            <a:ext cx="1554480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Emerson At-a-Glance 2011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gray">
          <a:xfrm>
            <a:off x="323528" y="6021288"/>
            <a:ext cx="1368152" cy="576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Rectangle 143"/>
          <p:cNvSpPr>
            <a:spLocks noChangeArrowheads="1"/>
          </p:cNvSpPr>
          <p:nvPr/>
        </p:nvSpPr>
        <p:spPr bwMode="auto">
          <a:xfrm rot="10800000">
            <a:off x="554038" y="4522806"/>
            <a:ext cx="8513762" cy="2103120"/>
          </a:xfrm>
          <a:prstGeom prst="rect">
            <a:avLst/>
          </a:prstGeom>
          <a:gradFill rotWithShape="1">
            <a:gsLst>
              <a:gs pos="0">
                <a:schemeClr val="tx2">
                  <a:lumMod val="20000"/>
                  <a:lumOff val="80000"/>
                  <a:alpha val="70000"/>
                </a:schemeClr>
              </a:gs>
              <a:gs pos="50000">
                <a:schemeClr val="tx2">
                  <a:lumMod val="40000"/>
                  <a:lumOff val="60000"/>
                  <a:alpha val="70000"/>
                </a:schemeClr>
              </a:gs>
              <a:gs pos="100000">
                <a:schemeClr val="tx2">
                  <a:lumMod val="20000"/>
                  <a:lumOff val="80000"/>
                  <a:alpha val="70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>
              <a:lnSpc>
                <a:spcPct val="85000"/>
              </a:lnSpc>
              <a:defRPr/>
            </a:pPr>
            <a:endParaRPr lang="en-US" sz="2400">
              <a:solidFill>
                <a:srgbClr val="0F245F"/>
              </a:solidFill>
            </a:endParaRP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533400" y="1219200"/>
            <a:ext cx="81899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10000"/>
              </a:spcBef>
            </a:pPr>
            <a:r>
              <a:rPr lang="en-US" sz="3000">
                <a:solidFill>
                  <a:srgbClr val="0099CC"/>
                </a:solidFill>
              </a:rPr>
              <a:t>US $24.2 Billion</a:t>
            </a:r>
            <a:r>
              <a:rPr lang="en-US" sz="3000">
                <a:solidFill>
                  <a:srgbClr val="0F245F"/>
                </a:solidFill>
              </a:rPr>
              <a:t> in Sales</a:t>
            </a:r>
          </a:p>
        </p:txBody>
      </p:sp>
      <p:cxnSp>
        <p:nvCxnSpPr>
          <p:cNvPr id="8" name="Straight Connector 40"/>
          <p:cNvCxnSpPr>
            <a:cxnSpLocks noChangeShapeType="1"/>
          </p:cNvCxnSpPr>
          <p:nvPr/>
        </p:nvCxnSpPr>
        <p:spPr bwMode="auto">
          <a:xfrm>
            <a:off x="533400" y="1752600"/>
            <a:ext cx="8394700" cy="1588"/>
          </a:xfrm>
          <a:prstGeom prst="line">
            <a:avLst/>
          </a:prstGeom>
          <a:noFill/>
          <a:ln w="9525">
            <a:solidFill>
              <a:srgbClr val="F79420"/>
            </a:solidFill>
            <a:round/>
            <a:headEnd/>
            <a:tailEnd/>
          </a:ln>
        </p:spPr>
      </p:cxnSp>
      <p:cxnSp>
        <p:nvCxnSpPr>
          <p:cNvPr id="9" name="Straight Connector 41"/>
          <p:cNvCxnSpPr>
            <a:cxnSpLocks noChangeShapeType="1"/>
          </p:cNvCxnSpPr>
          <p:nvPr/>
        </p:nvCxnSpPr>
        <p:spPr bwMode="auto">
          <a:xfrm>
            <a:off x="531813" y="4502150"/>
            <a:ext cx="8394700" cy="1588"/>
          </a:xfrm>
          <a:prstGeom prst="line">
            <a:avLst/>
          </a:prstGeom>
          <a:noFill/>
          <a:ln w="9525">
            <a:solidFill>
              <a:srgbClr val="F79420"/>
            </a:solidFill>
            <a:round/>
            <a:headEnd/>
            <a:tailEnd/>
          </a:ln>
        </p:spPr>
      </p:cxn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87388" y="4532313"/>
            <a:ext cx="8183562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7013" indent="-227013" eaLnBrk="0" hangingPunct="0">
              <a:spcBef>
                <a:spcPct val="25000"/>
              </a:spcBef>
              <a:spcAft>
                <a:spcPct val="25000"/>
              </a:spcAft>
              <a:buClr>
                <a:srgbClr val="969696"/>
              </a:buClr>
            </a:pPr>
            <a:endParaRPr lang="en-US" sz="1900">
              <a:solidFill>
                <a:srgbClr val="0F245F"/>
              </a:solidFill>
            </a:endParaRPr>
          </a:p>
        </p:txBody>
      </p:sp>
      <p:pic>
        <p:nvPicPr>
          <p:cNvPr id="11" name="Picture 25" descr="Suncor_0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1801813"/>
            <a:ext cx="2513012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6" descr="IMG_45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6800" y="1804988"/>
            <a:ext cx="2508250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250" y="1816100"/>
            <a:ext cx="253365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3348038" y="3754438"/>
            <a:ext cx="20780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10000"/>
              </a:spcBef>
            </a:pPr>
            <a:r>
              <a:rPr lang="en-US" sz="1200">
                <a:solidFill>
                  <a:srgbClr val="0099CC"/>
                </a:solidFill>
              </a:rPr>
              <a:t>Diversified global manufacturer </a:t>
            </a:r>
            <a:br>
              <a:rPr lang="en-US" sz="1200">
                <a:solidFill>
                  <a:srgbClr val="0099CC"/>
                </a:solidFill>
              </a:rPr>
            </a:br>
            <a:r>
              <a:rPr lang="en-US" sz="1200">
                <a:solidFill>
                  <a:srgbClr val="0099CC"/>
                </a:solidFill>
              </a:rPr>
              <a:t>and technology provider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6146800" y="3754438"/>
            <a:ext cx="2063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10000"/>
              </a:spcBef>
            </a:pPr>
            <a:r>
              <a:rPr lang="en-US" sz="1200">
                <a:solidFill>
                  <a:srgbClr val="0099CC"/>
                </a:solidFill>
              </a:rPr>
              <a:t>Approximately 133,000 employees worldwide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603250" y="3754438"/>
            <a:ext cx="195103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10000"/>
              </a:spcBef>
            </a:pPr>
            <a:r>
              <a:rPr lang="en-US" sz="1200">
                <a:solidFill>
                  <a:srgbClr val="0099CC"/>
                </a:solidFill>
              </a:rPr>
              <a:t>Headquarters in </a:t>
            </a:r>
            <a:br>
              <a:rPr lang="en-US" sz="1200">
                <a:solidFill>
                  <a:srgbClr val="0099CC"/>
                </a:solidFill>
              </a:rPr>
            </a:br>
            <a:r>
              <a:rPr lang="en-US" sz="1200">
                <a:solidFill>
                  <a:srgbClr val="0099CC"/>
                </a:solidFill>
              </a:rPr>
              <a:t>St. Louis, Missouri USA</a:t>
            </a:r>
          </a:p>
          <a:p>
            <a:pPr eaLnBrk="0" hangingPunct="0">
              <a:spcBef>
                <a:spcPct val="10000"/>
              </a:spcBef>
            </a:pPr>
            <a:r>
              <a:rPr lang="en-US" sz="1200">
                <a:solidFill>
                  <a:srgbClr val="0099CC"/>
                </a:solidFill>
              </a:rPr>
              <a:t>NYSE: EMR 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79438" y="4495800"/>
            <a:ext cx="8335962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7013" indent="-22701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Arial" pitchFamily="34" charset="0"/>
              <a:buChar char="•"/>
              <a:defRPr/>
            </a:pPr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Manufacturing and/or sales presence in more than 150 countries</a:t>
            </a:r>
          </a:p>
          <a:p>
            <a:pPr marL="227013" indent="-22701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Arial" pitchFamily="34" charset="0"/>
              <a:buChar char="•"/>
              <a:defRPr/>
            </a:pPr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235 manufacturing locations around the world</a:t>
            </a:r>
          </a:p>
          <a:p>
            <a:pPr marL="227013" indent="-22701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Arial" pitchFamily="34" charset="0"/>
              <a:buChar char="•"/>
              <a:defRPr/>
            </a:pPr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No. 120 on 2011 FORTUNE 500 list of America’s largest corporations</a:t>
            </a:r>
          </a:p>
          <a:p>
            <a:pPr marL="227013" indent="-22701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Arial" pitchFamily="34" charset="0"/>
              <a:buChar char="•"/>
              <a:defRPr/>
            </a:pPr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Founded in </a:t>
            </a:r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</a:rPr>
              <a:t>1890</a:t>
            </a:r>
          </a:p>
          <a:p>
            <a:pPr marL="227013" indent="-22701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Arial" pitchFamily="34" charset="0"/>
              <a:buChar char="•"/>
              <a:defRPr/>
            </a:pPr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</a:rPr>
              <a:t>Member of The Green Grid since 2007 and board member since 2010</a:t>
            </a:r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4400550" y="3305175"/>
            <a:ext cx="3429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54CE3261-F595-4CCE-9A0E-2CD6ED465E6E}" type="slidenum">
              <a:rPr lang="en-US"/>
              <a:pPr/>
              <a:t>2</a:t>
            </a:fld>
            <a:endParaRPr lang="en-US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4400550" y="3305175"/>
            <a:ext cx="3429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6A1262DD-25BE-43C1-832F-9B698AE741CC}" type="slidenum">
              <a:rPr lang="en-US"/>
              <a:pPr/>
              <a:t>2</a:t>
            </a:fld>
            <a:endParaRPr lang="en-US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 bwMode="auto">
          <a:xfrm>
            <a:off x="8676456" y="6572200"/>
            <a:ext cx="366787" cy="2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640D40-C9E7-4E2B-86C0-F4B105CE072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Emerson is a Leader in Its Core Global Businesses &amp; Markets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640D40-C9E7-4E2B-86C0-F4B105CE072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gray">
          <a:xfrm>
            <a:off x="7524328" y="5877272"/>
            <a:ext cx="1368152" cy="7315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323528" y="6021288"/>
            <a:ext cx="1368152" cy="576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Rounded Rectangle 96"/>
          <p:cNvSpPr>
            <a:spLocks noChangeArrowheads="1"/>
          </p:cNvSpPr>
          <p:nvPr/>
        </p:nvSpPr>
        <p:spPr bwMode="auto">
          <a:xfrm>
            <a:off x="5830888" y="4014788"/>
            <a:ext cx="1939925" cy="2509837"/>
          </a:xfrm>
          <a:prstGeom prst="roundRect">
            <a:avLst>
              <a:gd name="adj" fmla="val 16667"/>
            </a:avLst>
          </a:prstGeom>
          <a:solidFill>
            <a:srgbClr val="969696"/>
          </a:solidFill>
          <a:ln w="28575" algn="ctr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10000"/>
              </a:spcBef>
            </a:pPr>
            <a:endParaRPr lang="en-US">
              <a:solidFill>
                <a:srgbClr val="0F245F"/>
              </a:solidFill>
            </a:endParaRPr>
          </a:p>
        </p:txBody>
      </p:sp>
      <p:sp>
        <p:nvSpPr>
          <p:cNvPr id="7" name="Rounded Rectangle 88"/>
          <p:cNvSpPr>
            <a:spLocks noChangeArrowheads="1"/>
          </p:cNvSpPr>
          <p:nvPr/>
        </p:nvSpPr>
        <p:spPr bwMode="auto">
          <a:xfrm>
            <a:off x="3730625" y="4010025"/>
            <a:ext cx="1930400" cy="2514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10000"/>
              </a:spcBef>
            </a:pPr>
            <a:endParaRPr lang="en-US">
              <a:solidFill>
                <a:srgbClr val="0F245F"/>
              </a:solidFill>
            </a:endParaRPr>
          </a:p>
        </p:txBody>
      </p:sp>
      <p:sp>
        <p:nvSpPr>
          <p:cNvPr id="8" name="Rounded Rectangle 72"/>
          <p:cNvSpPr>
            <a:spLocks noChangeArrowheads="1"/>
          </p:cNvSpPr>
          <p:nvPr/>
        </p:nvSpPr>
        <p:spPr bwMode="auto">
          <a:xfrm>
            <a:off x="1633538" y="4019550"/>
            <a:ext cx="1928812" cy="250507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28575" algn="ctr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10000"/>
              </a:spcBef>
            </a:pPr>
            <a:endParaRPr lang="en-US">
              <a:solidFill>
                <a:srgbClr val="0F245F"/>
              </a:solidFill>
            </a:endParaRPr>
          </a:p>
        </p:txBody>
      </p:sp>
      <p:sp>
        <p:nvSpPr>
          <p:cNvPr id="9" name="Rounded Rectangle 64"/>
          <p:cNvSpPr>
            <a:spLocks noChangeArrowheads="1"/>
          </p:cNvSpPr>
          <p:nvPr/>
        </p:nvSpPr>
        <p:spPr bwMode="auto">
          <a:xfrm>
            <a:off x="6878638" y="1290638"/>
            <a:ext cx="1906587" cy="250348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8575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10000"/>
              </a:spcBef>
            </a:pPr>
            <a:endParaRPr lang="en-US">
              <a:solidFill>
                <a:srgbClr val="0F245F"/>
              </a:solidFill>
            </a:endParaRPr>
          </a:p>
        </p:txBody>
      </p:sp>
      <p:sp>
        <p:nvSpPr>
          <p:cNvPr id="10" name="Rounded Rectangle 48"/>
          <p:cNvSpPr>
            <a:spLocks noChangeArrowheads="1"/>
          </p:cNvSpPr>
          <p:nvPr/>
        </p:nvSpPr>
        <p:spPr bwMode="auto">
          <a:xfrm>
            <a:off x="4741863" y="1320800"/>
            <a:ext cx="1912937" cy="2522538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28575" algn="ctr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10000"/>
              </a:spcBef>
            </a:pPr>
            <a:endParaRPr lang="en-US">
              <a:solidFill>
                <a:srgbClr val="0F245F"/>
              </a:solidFill>
            </a:endParaRPr>
          </a:p>
        </p:txBody>
      </p:sp>
      <p:pic>
        <p:nvPicPr>
          <p:cNvPr id="11" name="Picture 17" descr="ralphs"/>
          <p:cNvPicPr>
            <a:picLocks noChangeAspect="1" noChangeArrowheads="1"/>
          </p:cNvPicPr>
          <p:nvPr/>
        </p:nvPicPr>
        <p:blipFill>
          <a:blip r:embed="rId2" cstate="print"/>
          <a:srcRect b="9280"/>
          <a:stretch>
            <a:fillRect/>
          </a:stretch>
        </p:blipFill>
        <p:spPr bwMode="auto">
          <a:xfrm>
            <a:off x="4733385" y="1320273"/>
            <a:ext cx="1920028" cy="1621047"/>
          </a:xfrm>
          <a:prstGeom prst="roundRect">
            <a:avLst>
              <a:gd name="adj" fmla="val 17101"/>
            </a:avLst>
          </a:prstGeom>
          <a:noFill/>
        </p:spPr>
      </p:pic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4762500" y="3116263"/>
            <a:ext cx="1868488" cy="369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900">
                <a:solidFill>
                  <a:srgbClr val="FFFFFF"/>
                </a:solidFill>
              </a:rPr>
              <a:t>#1 Compressors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900">
                <a:solidFill>
                  <a:srgbClr val="FFFFFF"/>
                </a:solidFill>
              </a:rPr>
              <a:t>#1 Controls</a:t>
            </a: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6915150" y="3116263"/>
            <a:ext cx="1852613" cy="542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900">
                <a:solidFill>
                  <a:srgbClr val="FFFFFF"/>
                </a:solidFill>
              </a:rPr>
              <a:t>#1 Alternators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900">
                <a:solidFill>
                  <a:srgbClr val="FFFFFF"/>
                </a:solidFill>
              </a:rPr>
              <a:t>#1 Fluid Control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900">
                <a:solidFill>
                  <a:srgbClr val="FFFFFF"/>
                </a:solidFill>
              </a:rPr>
              <a:t>#1 Ultrasonic Welding</a:t>
            </a:r>
          </a:p>
        </p:txBody>
      </p: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1636713" y="5768975"/>
            <a:ext cx="1841500" cy="1968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900">
                <a:solidFill>
                  <a:srgbClr val="FFFFFF"/>
                </a:solidFill>
              </a:rPr>
              <a:t>#1 Food Waste Disposers </a:t>
            </a: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5892800" y="5768975"/>
            <a:ext cx="1882775" cy="715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900" dirty="0">
                <a:solidFill>
                  <a:srgbClr val="FFFFFF"/>
                </a:solidFill>
                <a:latin typeface="Arial"/>
              </a:rPr>
              <a:t>#1 Plumbing Tools</a:t>
            </a:r>
          </a:p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900" dirty="0">
                <a:solidFill>
                  <a:srgbClr val="FFFFFF"/>
                </a:solidFill>
                <a:latin typeface="Arial"/>
              </a:rPr>
              <a:t>#1 Wet/Dry Vacuums</a:t>
            </a:r>
          </a:p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900" dirty="0">
                <a:solidFill>
                  <a:srgbClr val="FFFFFF"/>
                </a:solidFill>
                <a:latin typeface="Arial"/>
              </a:rPr>
              <a:t>#1 Pressing Tools/Jaws</a:t>
            </a:r>
          </a:p>
          <a:p>
            <a:pPr marL="166688" indent="-166688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900" dirty="0">
                <a:solidFill>
                  <a:srgbClr val="FFFFFF"/>
                </a:solidFill>
                <a:latin typeface="Arial"/>
              </a:rPr>
              <a:t>#1 CCTV Inspection Systems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139825" y="6372225"/>
            <a:ext cx="115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10000"/>
              </a:spcBef>
            </a:pPr>
            <a:endParaRPr lang="en-US">
              <a:solidFill>
                <a:srgbClr val="0F245F"/>
              </a:solidFill>
            </a:endParaRPr>
          </a:p>
        </p:txBody>
      </p:sp>
      <p:sp>
        <p:nvSpPr>
          <p:cNvPr id="17" name="Rectangle 54"/>
          <p:cNvSpPr>
            <a:spLocks noChangeArrowheads="1"/>
          </p:cNvSpPr>
          <p:nvPr/>
        </p:nvSpPr>
        <p:spPr bwMode="auto">
          <a:xfrm>
            <a:off x="4745038" y="2339975"/>
            <a:ext cx="1944687" cy="73818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10000"/>
              </a:spcBef>
            </a:pPr>
            <a:endParaRPr lang="en-US">
              <a:solidFill>
                <a:srgbClr val="0F245F"/>
              </a:solidFill>
            </a:endParaRPr>
          </a:p>
        </p:txBody>
      </p:sp>
      <p:sp>
        <p:nvSpPr>
          <p:cNvPr id="18" name="Rounded Rectangle 34"/>
          <p:cNvSpPr>
            <a:spLocks noChangeArrowheads="1"/>
          </p:cNvSpPr>
          <p:nvPr/>
        </p:nvSpPr>
        <p:spPr bwMode="auto">
          <a:xfrm>
            <a:off x="2674938" y="1316038"/>
            <a:ext cx="1898650" cy="2532062"/>
          </a:xfrm>
          <a:prstGeom prst="roundRect">
            <a:avLst>
              <a:gd name="adj" fmla="val 16667"/>
            </a:avLst>
          </a:prstGeom>
          <a:solidFill>
            <a:srgbClr val="E09E32"/>
          </a:solidFill>
          <a:ln w="28575" algn="ctr">
            <a:solidFill>
              <a:srgbClr val="E09E32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10000"/>
              </a:spcBef>
            </a:pPr>
            <a:endParaRPr lang="en-US">
              <a:solidFill>
                <a:srgbClr val="0F245F"/>
              </a:solidFill>
            </a:endParaRPr>
          </a:p>
        </p:txBody>
      </p:sp>
      <p:sp>
        <p:nvSpPr>
          <p:cNvPr id="19" name="Rounded Rectangle 45"/>
          <p:cNvSpPr>
            <a:spLocks noChangeArrowheads="1"/>
          </p:cNvSpPr>
          <p:nvPr/>
        </p:nvSpPr>
        <p:spPr bwMode="auto">
          <a:xfrm>
            <a:off x="2665413" y="1304925"/>
            <a:ext cx="1930400" cy="25527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28575" algn="ctr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10000"/>
              </a:spcBef>
            </a:pPr>
            <a:endParaRPr lang="en-US">
              <a:solidFill>
                <a:srgbClr val="0F245F"/>
              </a:solidFill>
            </a:endParaRPr>
          </a:p>
        </p:txBody>
      </p:sp>
      <p:sp>
        <p:nvSpPr>
          <p:cNvPr id="20" name="Rounded Rectangle 56"/>
          <p:cNvSpPr>
            <a:spLocks noChangeArrowheads="1"/>
          </p:cNvSpPr>
          <p:nvPr/>
        </p:nvSpPr>
        <p:spPr bwMode="auto">
          <a:xfrm>
            <a:off x="598488" y="1308100"/>
            <a:ext cx="1879600" cy="2532063"/>
          </a:xfrm>
          <a:prstGeom prst="roundRect">
            <a:avLst>
              <a:gd name="adj" fmla="val 16667"/>
            </a:avLst>
          </a:prstGeom>
          <a:solidFill>
            <a:srgbClr val="CC3333"/>
          </a:solidFill>
          <a:ln w="28575" algn="ctr">
            <a:solidFill>
              <a:srgbClr val="CC3333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10000"/>
              </a:spcBef>
            </a:pPr>
            <a:endParaRPr lang="en-US">
              <a:solidFill>
                <a:srgbClr val="0F245F"/>
              </a:solidFill>
            </a:endParaRPr>
          </a:p>
        </p:txBody>
      </p:sp>
      <p:sp>
        <p:nvSpPr>
          <p:cNvPr id="21" name="Rounded Rectangle 45"/>
          <p:cNvSpPr>
            <a:spLocks noChangeArrowheads="1"/>
          </p:cNvSpPr>
          <p:nvPr/>
        </p:nvSpPr>
        <p:spPr bwMode="auto">
          <a:xfrm>
            <a:off x="571500" y="1295400"/>
            <a:ext cx="1930400" cy="25527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CC3333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10000"/>
              </a:spcBef>
            </a:pPr>
            <a:endParaRPr lang="en-US">
              <a:solidFill>
                <a:srgbClr val="0F245F"/>
              </a:solidFill>
            </a:endParaRPr>
          </a:p>
        </p:txBody>
      </p:sp>
      <p:sp>
        <p:nvSpPr>
          <p:cNvPr id="22" name="Rounded Rectangle 45"/>
          <p:cNvSpPr>
            <a:spLocks noChangeArrowheads="1"/>
          </p:cNvSpPr>
          <p:nvPr/>
        </p:nvSpPr>
        <p:spPr bwMode="auto">
          <a:xfrm>
            <a:off x="4735513" y="1304925"/>
            <a:ext cx="1931987" cy="25527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10000"/>
              </a:spcBef>
            </a:pPr>
            <a:endParaRPr lang="en-US">
              <a:solidFill>
                <a:srgbClr val="0F245F"/>
              </a:solidFill>
            </a:endParaRPr>
          </a:p>
        </p:txBody>
      </p:sp>
      <p:pic>
        <p:nvPicPr>
          <p:cNvPr id="23" name="Picture 22" descr="businessautomation_land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905625" y="1320273"/>
            <a:ext cx="1876425" cy="1432039"/>
          </a:xfrm>
          <a:prstGeom prst="round2SameRect">
            <a:avLst>
              <a:gd name="adj1" fmla="val 22089"/>
              <a:gd name="adj2" fmla="val 0"/>
            </a:avLst>
          </a:prstGeom>
        </p:spPr>
      </p:pic>
      <p:sp>
        <p:nvSpPr>
          <p:cNvPr id="24" name="Rectangle 70"/>
          <p:cNvSpPr>
            <a:spLocks noChangeArrowheads="1"/>
          </p:cNvSpPr>
          <p:nvPr/>
        </p:nvSpPr>
        <p:spPr bwMode="auto">
          <a:xfrm>
            <a:off x="6892925" y="2339975"/>
            <a:ext cx="1892300" cy="73818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10000"/>
              </a:spcBef>
            </a:pPr>
            <a:endParaRPr lang="en-US">
              <a:solidFill>
                <a:srgbClr val="0F245F"/>
              </a:solidFill>
            </a:endParaRPr>
          </a:p>
        </p:txBody>
      </p:sp>
      <p:pic>
        <p:nvPicPr>
          <p:cNvPr id="25" name="Picture 31" descr="process managemen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6138" y="2279650"/>
            <a:ext cx="12652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Slide 10 Photo (primary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66821" y="4043044"/>
            <a:ext cx="1874520" cy="1249220"/>
          </a:xfrm>
          <a:prstGeom prst="roundRect">
            <a:avLst>
              <a:gd name="adj" fmla="val 21741"/>
            </a:avLst>
          </a:prstGeom>
          <a:noFill/>
        </p:spPr>
      </p:pic>
      <p:pic>
        <p:nvPicPr>
          <p:cNvPr id="27" name="Picture 26" descr="Photo 3 - Data Center Control Panel.jpg"/>
          <p:cNvPicPr>
            <a:picLocks noChangeAspect="1"/>
          </p:cNvPicPr>
          <p:nvPr/>
        </p:nvPicPr>
        <p:blipFill>
          <a:blip r:embed="rId6" cstate="print"/>
          <a:srcRect l="38324" t="19989" r="9615" b="20416"/>
          <a:stretch>
            <a:fillRect/>
          </a:stretch>
        </p:blipFill>
        <p:spPr>
          <a:xfrm>
            <a:off x="596900" y="1320273"/>
            <a:ext cx="1874520" cy="1430546"/>
          </a:xfrm>
          <a:prstGeom prst="roundRect">
            <a:avLst>
              <a:gd name="adj" fmla="val 19082"/>
            </a:avLst>
          </a:prstGeom>
          <a:noFill/>
        </p:spPr>
      </p:pic>
      <p:sp>
        <p:nvSpPr>
          <p:cNvPr id="28" name="Rectangle 94"/>
          <p:cNvSpPr>
            <a:spLocks noChangeArrowheads="1"/>
          </p:cNvSpPr>
          <p:nvPr/>
        </p:nvSpPr>
        <p:spPr bwMode="auto">
          <a:xfrm>
            <a:off x="3767138" y="5002213"/>
            <a:ext cx="1874837" cy="7191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10000"/>
              </a:spcBef>
            </a:pPr>
            <a:endParaRPr lang="en-US">
              <a:solidFill>
                <a:srgbClr val="0F245F"/>
              </a:solidFill>
            </a:endParaRPr>
          </a:p>
        </p:txBody>
      </p:sp>
      <p:pic>
        <p:nvPicPr>
          <p:cNvPr id="29" name="Picture 31" descr="process managemen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4916488"/>
            <a:ext cx="1323975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3738563" y="5768975"/>
            <a:ext cx="1997075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800">
                <a:solidFill>
                  <a:srgbClr val="FFFFFF"/>
                </a:solidFill>
              </a:rPr>
              <a:t>#</a:t>
            </a:r>
            <a:r>
              <a:rPr lang="en-US" sz="900">
                <a:solidFill>
                  <a:srgbClr val="FFFFFF"/>
                </a:solidFill>
              </a:rPr>
              <a:t>1 Residential Storage Solutions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900">
                <a:solidFill>
                  <a:srgbClr val="FFFFFF"/>
                </a:solidFill>
              </a:rPr>
              <a:t>#1 Mobile Point-of-Care Carts </a:t>
            </a:r>
          </a:p>
        </p:txBody>
      </p:sp>
      <p:pic>
        <p:nvPicPr>
          <p:cNvPr id="31" name="Picture 30" descr="LT1000_Action_Drain_2704_3C.jpg"/>
          <p:cNvPicPr>
            <a:picLocks noChangeAspect="1"/>
          </p:cNvPicPr>
          <p:nvPr/>
        </p:nvPicPr>
        <p:blipFill>
          <a:blip r:embed="rId8" cstate="print"/>
          <a:srcRect l="15087" t="12931" r="7800" b="10124"/>
          <a:stretch>
            <a:fillRect/>
          </a:stretch>
        </p:blipFill>
        <p:spPr>
          <a:xfrm>
            <a:off x="5872895" y="4043044"/>
            <a:ext cx="1856232" cy="1447014"/>
          </a:xfrm>
          <a:prstGeom prst="roundRect">
            <a:avLst>
              <a:gd name="adj" fmla="val 18698"/>
            </a:avLst>
          </a:prstGeom>
          <a:noFill/>
        </p:spPr>
      </p:pic>
      <p:pic>
        <p:nvPicPr>
          <p:cNvPr id="32" name="Picture 31" descr="process management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3175" y="2287588"/>
            <a:ext cx="1266825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2660650" y="3116263"/>
            <a:ext cx="1827213" cy="5222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900" dirty="0">
                <a:solidFill>
                  <a:srgbClr val="FFFFFF"/>
                </a:solidFill>
              </a:rPr>
              <a:t>#1 Control Valves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900" dirty="0">
                <a:solidFill>
                  <a:srgbClr val="FFFFFF"/>
                </a:solidFill>
              </a:rPr>
              <a:t>#1 Measurement Devices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900" dirty="0">
                <a:solidFill>
                  <a:srgbClr val="FFFFFF"/>
                </a:solidFill>
              </a:rPr>
              <a:t>#1 Wireless Devices</a:t>
            </a:r>
          </a:p>
        </p:txBody>
      </p:sp>
      <p:sp>
        <p:nvSpPr>
          <p:cNvPr id="34" name="Rectangle 62"/>
          <p:cNvSpPr>
            <a:spLocks noChangeArrowheads="1"/>
          </p:cNvSpPr>
          <p:nvPr/>
        </p:nvSpPr>
        <p:spPr bwMode="auto">
          <a:xfrm>
            <a:off x="581025" y="2339975"/>
            <a:ext cx="1914525" cy="73818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10000"/>
              </a:spcBef>
            </a:pPr>
            <a:endParaRPr lang="en-US">
              <a:solidFill>
                <a:srgbClr val="0F245F"/>
              </a:solidFill>
            </a:endParaRPr>
          </a:p>
        </p:txBody>
      </p:sp>
      <p:pic>
        <p:nvPicPr>
          <p:cNvPr id="35" name="Picture 31" descr="process managemen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9638" y="2286000"/>
            <a:ext cx="125571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635000" y="3086100"/>
            <a:ext cx="2184400" cy="800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800" dirty="0" smtClean="0">
                <a:solidFill>
                  <a:srgbClr val="FFFFFF"/>
                </a:solidFill>
              </a:rPr>
              <a:t>#1 AC &amp; DC Power Systems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800" dirty="0" smtClean="0">
                <a:solidFill>
                  <a:srgbClr val="FFFFFF"/>
                </a:solidFill>
              </a:rPr>
              <a:t>#1 OEM Embedded Power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800" dirty="0" smtClean="0">
                <a:solidFill>
                  <a:srgbClr val="FFFFFF"/>
                </a:solidFill>
              </a:rPr>
              <a:t>#1 Precision Cooling Systems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800" dirty="0" smtClean="0">
                <a:solidFill>
                  <a:srgbClr val="FFFFFF"/>
                </a:solidFill>
              </a:rPr>
              <a:t>#1 Access &amp; Control (KVM)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800" dirty="0" smtClean="0">
                <a:solidFill>
                  <a:srgbClr val="FFFFFF"/>
                </a:solidFill>
              </a:rPr>
              <a:t>#1 Power Switching &amp; Controls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37" name="Rectangle 102"/>
          <p:cNvSpPr>
            <a:spLocks noChangeArrowheads="1"/>
          </p:cNvSpPr>
          <p:nvPr/>
        </p:nvSpPr>
        <p:spPr bwMode="auto">
          <a:xfrm>
            <a:off x="5864225" y="4994275"/>
            <a:ext cx="1873250" cy="7350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10000"/>
              </a:spcBef>
            </a:pPr>
            <a:endParaRPr lang="en-US">
              <a:solidFill>
                <a:srgbClr val="0F245F"/>
              </a:solidFill>
            </a:endParaRPr>
          </a:p>
        </p:txBody>
      </p:sp>
      <p:pic>
        <p:nvPicPr>
          <p:cNvPr id="38" name="Picture 31" descr="process management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280"/>
          <a:stretch>
            <a:fillRect/>
          </a:stretch>
        </p:blipFill>
        <p:spPr bwMode="auto">
          <a:xfrm>
            <a:off x="6146800" y="4960938"/>
            <a:ext cx="131445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8" descr="Man_MillConRm_2MonDV-Vert.jpg"/>
          <p:cNvPicPr>
            <a:picLocks/>
          </p:cNvPicPr>
          <p:nvPr/>
        </p:nvPicPr>
        <p:blipFill>
          <a:blip r:embed="rId12" cstate="print"/>
          <a:srcRect t="33818" b="19301"/>
          <a:stretch>
            <a:fillRect/>
          </a:stretch>
        </p:blipFill>
        <p:spPr>
          <a:xfrm>
            <a:off x="2681349" y="1320273"/>
            <a:ext cx="1907066" cy="1346200"/>
          </a:xfrm>
          <a:prstGeom prst="roundRect">
            <a:avLst>
              <a:gd name="adj" fmla="val 21973"/>
            </a:avLst>
          </a:prstGeom>
          <a:noFill/>
        </p:spPr>
      </p:pic>
      <p:pic>
        <p:nvPicPr>
          <p:cNvPr id="40" name="Picture 39" descr="Appliance_Dishwashing_A.jpg"/>
          <p:cNvPicPr>
            <a:picLocks noChangeAspect="1"/>
          </p:cNvPicPr>
          <p:nvPr/>
        </p:nvPicPr>
        <p:blipFill>
          <a:blip r:embed="rId13" cstate="screen"/>
          <a:srcRect t="13804" b="8461"/>
          <a:stretch>
            <a:fillRect/>
          </a:stretch>
        </p:blipFill>
        <p:spPr>
          <a:xfrm>
            <a:off x="1656068" y="4033835"/>
            <a:ext cx="1881788" cy="1528765"/>
          </a:xfrm>
          <a:prstGeom prst="roundRect">
            <a:avLst>
              <a:gd name="adj" fmla="val 18724"/>
            </a:avLst>
          </a:prstGeom>
          <a:noFill/>
        </p:spPr>
      </p:pic>
      <p:sp>
        <p:nvSpPr>
          <p:cNvPr id="41" name="Rectangle 43"/>
          <p:cNvSpPr>
            <a:spLocks noChangeArrowheads="1"/>
          </p:cNvSpPr>
          <p:nvPr/>
        </p:nvSpPr>
        <p:spPr bwMode="auto">
          <a:xfrm>
            <a:off x="2665413" y="2339975"/>
            <a:ext cx="1919287" cy="73818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10000"/>
              </a:spcBef>
            </a:pPr>
            <a:endParaRPr lang="en-US">
              <a:solidFill>
                <a:srgbClr val="0F245F"/>
              </a:solidFill>
            </a:endParaRPr>
          </a:p>
        </p:txBody>
      </p:sp>
      <p:pic>
        <p:nvPicPr>
          <p:cNvPr id="42" name="Picture 31" descr="process management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7200" y="2289175"/>
            <a:ext cx="1257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78"/>
          <p:cNvSpPr>
            <a:spLocks noChangeArrowheads="1"/>
          </p:cNvSpPr>
          <p:nvPr/>
        </p:nvSpPr>
        <p:spPr bwMode="auto">
          <a:xfrm>
            <a:off x="1649413" y="5002213"/>
            <a:ext cx="1892300" cy="7191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10000"/>
              </a:spcBef>
            </a:pPr>
            <a:endParaRPr lang="en-US">
              <a:solidFill>
                <a:srgbClr val="0F245F"/>
              </a:solidFill>
            </a:endParaRPr>
          </a:p>
        </p:txBody>
      </p:sp>
      <p:pic>
        <p:nvPicPr>
          <p:cNvPr id="44" name="Picture 31" descr="process management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1038" y="4922838"/>
            <a:ext cx="1306512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 Box 36"/>
          <p:cNvSpPr txBox="1">
            <a:spLocks noChangeArrowheads="1"/>
          </p:cNvSpPr>
          <p:nvPr/>
        </p:nvSpPr>
        <p:spPr bwMode="auto">
          <a:xfrm>
            <a:off x="5867400" y="6613525"/>
            <a:ext cx="29718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50" i="1" dirty="0"/>
              <a:t>NOTE:</a:t>
            </a:r>
            <a:r>
              <a:rPr lang="en-US" sz="1050" b="0" i="1" dirty="0"/>
              <a:t> Numbers represent position in market.</a:t>
            </a:r>
          </a:p>
        </p:txBody>
      </p:sp>
      <p:sp>
        <p:nvSpPr>
          <p:cNvPr id="46" name="Slide Number Placeholder 3"/>
          <p:cNvSpPr txBox="1">
            <a:spLocks/>
          </p:cNvSpPr>
          <p:nvPr/>
        </p:nvSpPr>
        <p:spPr bwMode="auto">
          <a:xfrm>
            <a:off x="8676456" y="6572200"/>
            <a:ext cx="366787" cy="2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640D40-C9E7-4E2B-86C0-F4B105CE072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Total U.S. Energy Consumption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10822" y="1137492"/>
          <a:ext cx="2286000" cy="5305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0" y="6740275"/>
            <a:ext cx="5193729" cy="1177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900" b="1" dirty="0" smtClean="0">
                <a:solidFill>
                  <a:srgbClr val="0F245F"/>
                </a:solidFill>
              </a:rPr>
              <a:t>Source:  EIA 2010 Annual Energy Outlook and 2006 Manufacturer Energy Consumption Survey</a:t>
            </a:r>
          </a:p>
        </p:txBody>
      </p:sp>
      <p:graphicFrame>
        <p:nvGraphicFramePr>
          <p:cNvPr id="13" name="Content Placeholder 4"/>
          <p:cNvGraphicFramePr>
            <a:graphicFrameLocks/>
          </p:cNvGraphicFramePr>
          <p:nvPr/>
        </p:nvGraphicFramePr>
        <p:xfrm>
          <a:off x="3680899" y="1137492"/>
          <a:ext cx="2286000" cy="5305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ontent Placeholder 4"/>
          <p:cNvGraphicFramePr>
            <a:graphicFrameLocks/>
          </p:cNvGraphicFramePr>
          <p:nvPr/>
        </p:nvGraphicFramePr>
        <p:xfrm>
          <a:off x="6650976" y="1137492"/>
          <a:ext cx="2286000" cy="5305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Rectangle 31"/>
          <p:cNvSpPr/>
          <p:nvPr/>
        </p:nvSpPr>
        <p:spPr bwMode="auto">
          <a:xfrm>
            <a:off x="845394" y="3157265"/>
            <a:ext cx="2018581" cy="2846719"/>
          </a:xfrm>
          <a:prstGeom prst="rect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sz="2400" b="1" dirty="0" smtClean="0">
              <a:ln w="0">
                <a:noFill/>
              </a:ln>
              <a:solidFill>
                <a:srgbClr val="0F245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512" y="4873917"/>
            <a:ext cx="1188720" cy="274320"/>
          </a:xfrm>
          <a:prstGeom prst="rect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txBody>
          <a:bodyPr wrap="none" rtlCol="0" anchor="ctr" anchorCtr="0">
            <a:no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400" b="1" dirty="0" smtClean="0">
                <a:solidFill>
                  <a:srgbClr val="FFFFFF"/>
                </a:solidFill>
              </a:rPr>
              <a:t>HVAC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512" y="3706476"/>
            <a:ext cx="1188720" cy="274320"/>
          </a:xfrm>
          <a:prstGeom prst="rect">
            <a:avLst/>
          </a:prstGeom>
          <a:solidFill>
            <a:srgbClr val="040918"/>
          </a:solidFill>
          <a:ln>
            <a:solidFill>
              <a:schemeClr val="bg2"/>
            </a:solidFill>
          </a:ln>
        </p:spPr>
        <p:txBody>
          <a:bodyPr wrap="none" rtlCol="0" anchor="ctr" anchorCtr="0">
            <a:no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400" b="1" dirty="0" smtClean="0">
                <a:solidFill>
                  <a:srgbClr val="FFFFFF"/>
                </a:solidFill>
              </a:rPr>
              <a:t>Water Heater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512" y="3206143"/>
            <a:ext cx="118872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none" rtlCol="0" anchor="ctr" anchorCtr="0">
            <a:no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400" b="1" dirty="0" smtClean="0">
                <a:solidFill>
                  <a:srgbClr val="FFFFFF"/>
                </a:solidFill>
              </a:rPr>
              <a:t>Electronics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512" y="2757566"/>
            <a:ext cx="1188720" cy="2743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none" rtlCol="0" anchor="ctr" anchorCtr="0">
            <a:no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400" b="1" dirty="0" smtClean="0">
                <a:solidFill>
                  <a:srgbClr val="FFFFFF"/>
                </a:solidFill>
              </a:rPr>
              <a:t>Appliances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512" y="2386633"/>
            <a:ext cx="1188720" cy="2743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txBody>
          <a:bodyPr wrap="none" rtlCol="0" anchor="ctr" anchorCtr="0">
            <a:no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400" b="1" dirty="0" smtClean="0">
                <a:solidFill>
                  <a:srgbClr val="FFFFFF"/>
                </a:solidFill>
              </a:rPr>
              <a:t>Laundry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512" y="2032951"/>
            <a:ext cx="1188720" cy="2743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none" rtlCol="0" anchor="ctr" anchorCtr="0">
            <a:no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400" b="1" dirty="0" smtClean="0">
                <a:solidFill>
                  <a:srgbClr val="FFFFFF"/>
                </a:solidFill>
              </a:rPr>
              <a:t>Lighting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512" y="1472236"/>
            <a:ext cx="1188720" cy="2743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none" rtlCol="0" anchor="ctr" anchorCtr="0">
            <a:no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400" b="1" dirty="0" smtClean="0">
                <a:solidFill>
                  <a:srgbClr val="0F245F"/>
                </a:solidFill>
              </a:rPr>
              <a:t>Other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801389" y="3372925"/>
            <a:ext cx="2018581" cy="2627743"/>
          </a:xfrm>
          <a:prstGeom prst="rect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sz="2400" b="1" dirty="0" smtClean="0">
              <a:ln w="0">
                <a:noFill/>
              </a:ln>
              <a:solidFill>
                <a:srgbClr val="0F245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4134" y="5356989"/>
            <a:ext cx="1188720" cy="27432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txBody>
          <a:bodyPr wrap="none" rtlCol="0" anchor="ctr" anchorCtr="0">
            <a:no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400" b="1" dirty="0" smtClean="0">
                <a:solidFill>
                  <a:srgbClr val="FFFFFF"/>
                </a:solidFill>
              </a:rPr>
              <a:t>Cooling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14134" y="4836534"/>
            <a:ext cx="1188720" cy="274320"/>
          </a:xfrm>
          <a:prstGeom prst="rect">
            <a:avLst/>
          </a:prstGeom>
          <a:solidFill>
            <a:srgbClr val="0A1E14"/>
          </a:solidFill>
          <a:ln>
            <a:solidFill>
              <a:schemeClr val="bg2"/>
            </a:solidFill>
          </a:ln>
        </p:spPr>
        <p:txBody>
          <a:bodyPr wrap="none" rtlCol="0" anchor="ctr" anchorCtr="0">
            <a:no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400" b="1" dirty="0" smtClean="0">
                <a:solidFill>
                  <a:srgbClr val="FFFFFF"/>
                </a:solidFill>
              </a:rPr>
              <a:t>Office Equip.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14134" y="4474226"/>
            <a:ext cx="1188720" cy="274320"/>
          </a:xfrm>
          <a:prstGeom prst="rect">
            <a:avLst/>
          </a:prstGeom>
          <a:solidFill>
            <a:srgbClr val="143C28"/>
          </a:solidFill>
          <a:ln>
            <a:solidFill>
              <a:schemeClr val="bg2"/>
            </a:solidFill>
          </a:ln>
        </p:spPr>
        <p:txBody>
          <a:bodyPr wrap="none" rtlCol="0" anchor="ctr" anchorCtr="0">
            <a:no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400" b="1" dirty="0" smtClean="0">
                <a:solidFill>
                  <a:srgbClr val="FFFFFF"/>
                </a:solidFill>
              </a:rPr>
              <a:t>Refrigeration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14134" y="4198181"/>
            <a:ext cx="1188720" cy="274320"/>
          </a:xfrm>
          <a:prstGeom prst="rect">
            <a:avLst/>
          </a:prstGeom>
          <a:solidFill>
            <a:srgbClr val="1E5A3C"/>
          </a:solidFill>
          <a:ln>
            <a:solidFill>
              <a:schemeClr val="bg2"/>
            </a:solidFill>
          </a:ln>
        </p:spPr>
        <p:txBody>
          <a:bodyPr wrap="none" rtlCol="0" anchor="ctr" anchorCtr="0">
            <a:no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400" b="1" dirty="0" smtClean="0">
                <a:solidFill>
                  <a:srgbClr val="FFFFFF"/>
                </a:solidFill>
              </a:rPr>
              <a:t>Water Heater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14134" y="3818615"/>
            <a:ext cx="1188720" cy="274320"/>
          </a:xfrm>
          <a:prstGeom prst="rect">
            <a:avLst/>
          </a:prstGeom>
          <a:solidFill>
            <a:srgbClr val="287850"/>
          </a:solidFill>
          <a:ln>
            <a:solidFill>
              <a:schemeClr val="bg2"/>
            </a:solidFill>
          </a:ln>
        </p:spPr>
        <p:txBody>
          <a:bodyPr wrap="none" rtlCol="0" anchor="ctr" anchorCtr="0">
            <a:no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400" b="1" dirty="0" smtClean="0">
                <a:solidFill>
                  <a:srgbClr val="FFFFFF"/>
                </a:solidFill>
              </a:rPr>
              <a:t>Heating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14134" y="3378666"/>
            <a:ext cx="1188720" cy="2743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txBody>
          <a:bodyPr wrap="none" rtlCol="0" anchor="ctr" anchorCtr="0">
            <a:no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400" b="1" dirty="0" smtClean="0">
                <a:solidFill>
                  <a:srgbClr val="0F245F"/>
                </a:solidFill>
              </a:rPr>
              <a:t>Pumps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14134" y="2832331"/>
            <a:ext cx="1188720" cy="274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none" rtlCol="0" anchor="ctr" anchorCtr="0">
            <a:no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400" b="1" dirty="0" smtClean="0">
                <a:solidFill>
                  <a:srgbClr val="0F245F"/>
                </a:solidFill>
              </a:rPr>
              <a:t>Lighting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14134" y="2398135"/>
            <a:ext cx="1188720" cy="274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none" rtlCol="0" anchor="ctr" anchorCtr="0">
            <a:no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400" b="1" dirty="0" smtClean="0">
                <a:solidFill>
                  <a:srgbClr val="0F245F"/>
                </a:solidFill>
              </a:rPr>
              <a:t>Cooking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791874" y="1768410"/>
            <a:ext cx="2018581" cy="4256941"/>
          </a:xfrm>
          <a:prstGeom prst="rect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sz="2400" b="1" dirty="0" smtClean="0">
              <a:ln w="0">
                <a:noFill/>
              </a:ln>
              <a:solidFill>
                <a:srgbClr val="0F245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86750" y="5184474"/>
            <a:ext cx="1371600" cy="274320"/>
          </a:xfrm>
          <a:prstGeom prst="rect">
            <a:avLst/>
          </a:prstGeom>
          <a:solidFill>
            <a:srgbClr val="800000"/>
          </a:solidFill>
          <a:ln>
            <a:solidFill>
              <a:schemeClr val="bg2"/>
            </a:solidFill>
          </a:ln>
        </p:spPr>
        <p:txBody>
          <a:bodyPr wrap="none" rtlCol="0" anchor="ctr" anchorCtr="0">
            <a:no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400" b="1" dirty="0" smtClean="0">
                <a:solidFill>
                  <a:srgbClr val="FFFFFF"/>
                </a:solidFill>
              </a:rPr>
              <a:t>Boilers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86750" y="3663342"/>
            <a:ext cx="1371600" cy="457200"/>
          </a:xfrm>
          <a:prstGeom prst="rect">
            <a:avLst/>
          </a:prstGeom>
          <a:solidFill>
            <a:srgbClr val="200000"/>
          </a:solidFill>
          <a:ln>
            <a:solidFill>
              <a:schemeClr val="bg2"/>
            </a:solidFill>
          </a:ln>
        </p:spPr>
        <p:txBody>
          <a:bodyPr wrap="none" rtlCol="0" anchor="ctr" anchorCtr="0">
            <a:no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400" b="1" dirty="0" smtClean="0">
                <a:solidFill>
                  <a:srgbClr val="FFFFFF"/>
                </a:solidFill>
              </a:rPr>
              <a:t>Process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400" b="1" dirty="0" smtClean="0">
                <a:solidFill>
                  <a:srgbClr val="FFFFFF"/>
                </a:solidFill>
              </a:rPr>
              <a:t>Heating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86750" y="2904225"/>
            <a:ext cx="1371600" cy="365760"/>
          </a:xfrm>
          <a:prstGeom prst="rect">
            <a:avLst/>
          </a:prstGeom>
          <a:solidFill>
            <a:srgbClr val="400000"/>
          </a:solidFill>
          <a:ln>
            <a:solidFill>
              <a:schemeClr val="bg2"/>
            </a:solidFill>
          </a:ln>
        </p:spPr>
        <p:txBody>
          <a:bodyPr wrap="none" rtlCol="0" anchor="ctr" anchorCtr="0">
            <a:no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050" b="1" dirty="0" smtClean="0">
                <a:solidFill>
                  <a:srgbClr val="FFFFFF"/>
                </a:solidFill>
              </a:rPr>
              <a:t>Process Cooling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050" b="1" dirty="0" smtClean="0">
                <a:solidFill>
                  <a:srgbClr val="FFFFFF"/>
                </a:solidFill>
              </a:rPr>
              <a:t>&amp; Refrigeration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86750" y="2438419"/>
            <a:ext cx="1371600" cy="274320"/>
          </a:xfrm>
          <a:prstGeom prst="rect">
            <a:avLst/>
          </a:prstGeom>
          <a:solidFill>
            <a:srgbClr val="600000"/>
          </a:solidFill>
          <a:ln>
            <a:solidFill>
              <a:schemeClr val="bg2"/>
            </a:solidFill>
          </a:ln>
        </p:spPr>
        <p:txBody>
          <a:bodyPr wrap="none" rtlCol="0" anchor="ctr" anchorCtr="0">
            <a:no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400" b="1" dirty="0" smtClean="0">
                <a:solidFill>
                  <a:srgbClr val="FFFFFF"/>
                </a:solidFill>
              </a:rPr>
              <a:t>Machine Drives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86750" y="2007078"/>
            <a:ext cx="1371600" cy="365760"/>
          </a:xfrm>
          <a:prstGeom prst="rect">
            <a:avLst/>
          </a:prstGeom>
          <a:solidFill>
            <a:srgbClr val="A00000"/>
          </a:solidFill>
          <a:ln>
            <a:solidFill>
              <a:schemeClr val="bg2"/>
            </a:solidFill>
          </a:ln>
        </p:spPr>
        <p:txBody>
          <a:bodyPr wrap="none" rtlCol="0" anchor="ctr" anchorCtr="0">
            <a:no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050" b="1" dirty="0" smtClean="0">
                <a:solidFill>
                  <a:srgbClr val="FFFFFF"/>
                </a:solidFill>
              </a:rPr>
              <a:t>Electro-Chemical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050" b="1" dirty="0" smtClean="0">
                <a:solidFill>
                  <a:srgbClr val="FFFFFF"/>
                </a:solidFill>
              </a:rPr>
              <a:t>Processes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86750" y="1739658"/>
            <a:ext cx="1371600" cy="274320"/>
          </a:xfrm>
          <a:prstGeom prst="rect">
            <a:avLst/>
          </a:prstGeom>
          <a:solidFill>
            <a:srgbClr val="C00000"/>
          </a:solidFill>
          <a:ln>
            <a:solidFill>
              <a:schemeClr val="bg2"/>
            </a:solidFill>
          </a:ln>
        </p:spPr>
        <p:txBody>
          <a:bodyPr wrap="none" rtlCol="0" anchor="ctr" anchorCtr="0">
            <a:no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400" b="1" dirty="0" smtClean="0">
                <a:solidFill>
                  <a:srgbClr val="FFFFFF"/>
                </a:solidFill>
              </a:rPr>
              <a:t>HVAC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86750" y="1558501"/>
            <a:ext cx="1371600" cy="182880"/>
          </a:xfrm>
          <a:prstGeom prst="rect">
            <a:avLst/>
          </a:prstGeom>
          <a:solidFill>
            <a:srgbClr val="E00000"/>
          </a:solidFill>
          <a:ln>
            <a:solidFill>
              <a:schemeClr val="bg2"/>
            </a:solidFill>
          </a:ln>
        </p:spPr>
        <p:txBody>
          <a:bodyPr wrap="none" rtlCol="0" anchor="ctr" anchorCtr="0">
            <a:no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100" b="1" dirty="0" smtClean="0">
                <a:solidFill>
                  <a:srgbClr val="FFFFFF"/>
                </a:solidFill>
              </a:rPr>
              <a:t>Lighting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86750" y="1288205"/>
            <a:ext cx="1371600" cy="274320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txBody>
          <a:bodyPr wrap="none" rtlCol="0" anchor="ctr" anchorCtr="0">
            <a:no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400" b="1" dirty="0" smtClean="0">
                <a:solidFill>
                  <a:srgbClr val="FFFFFF"/>
                </a:solidFill>
              </a:rPr>
              <a:t>Other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6420624" y="6423232"/>
            <a:ext cx="2651760" cy="365760"/>
          </a:xfrm>
          <a:prstGeom prst="rect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 dirty="0" smtClean="0">
                <a:ln w="0">
                  <a:noFill/>
                </a:ln>
                <a:solidFill>
                  <a:srgbClr val="0F245F"/>
                </a:solidFill>
              </a:rPr>
              <a:t>Emerson Participation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14134" y="1765529"/>
            <a:ext cx="1188720" cy="274320"/>
          </a:xfrm>
          <a:prstGeom prst="rect">
            <a:avLst/>
          </a:prstGeom>
          <a:solidFill>
            <a:srgbClr val="E5F7EE"/>
          </a:solidFill>
          <a:ln>
            <a:solidFill>
              <a:schemeClr val="bg2"/>
            </a:solidFill>
          </a:ln>
        </p:spPr>
        <p:txBody>
          <a:bodyPr wrap="none" rtlCol="0" anchor="ctr" anchorCtr="0">
            <a:no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400" b="1" dirty="0" smtClean="0">
                <a:solidFill>
                  <a:srgbClr val="0F245F"/>
                </a:solidFill>
              </a:rPr>
              <a:t>Other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gray">
          <a:xfrm>
            <a:off x="323528" y="6021288"/>
            <a:ext cx="1368152" cy="576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7524328" y="5877272"/>
            <a:ext cx="1368152" cy="7315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Emerson Network Power </a:t>
            </a:r>
            <a:br>
              <a:rPr lang="en-US" dirty="0" smtClean="0"/>
            </a:br>
            <a:r>
              <a:rPr lang="en-US" b="0" dirty="0" smtClean="0"/>
              <a:t>Enabling Business-Critical Continuity</a:t>
            </a:r>
            <a:r>
              <a:rPr lang="en-US" b="0" baseline="30000" dirty="0" smtClean="0">
                <a:cs typeface="Arial" charset="0"/>
              </a:rPr>
              <a:t>™</a:t>
            </a:r>
            <a:endParaRPr lang="en-US" dirty="0"/>
          </a:p>
        </p:txBody>
      </p:sp>
      <p:pic>
        <p:nvPicPr>
          <p:cNvPr id="4" name="Picture 12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118" y="1237257"/>
            <a:ext cx="8034338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8676456" y="6572200"/>
            <a:ext cx="366787" cy="2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640D40-C9E7-4E2B-86C0-F4B105CE072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179348"/>
            <a:ext cx="291624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2011 Revenue: US $6.8B </a:t>
            </a:r>
            <a:endParaRPr lang="en-US" b="1" dirty="0"/>
          </a:p>
        </p:txBody>
      </p:sp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6452"/>
            <a:ext cx="8604448" cy="1058292"/>
          </a:xfrm>
        </p:spPr>
        <p:txBody>
          <a:bodyPr/>
          <a:lstStyle/>
          <a:p>
            <a:r>
              <a:rPr lang="en-US" dirty="0" smtClean="0"/>
              <a:t>Traditional Data Center Approach</a:t>
            </a:r>
            <a:endParaRPr lang="en-US" dirty="0"/>
          </a:p>
        </p:txBody>
      </p:sp>
      <p:pic>
        <p:nvPicPr>
          <p:cNvPr id="5" name="e7ee8aa9-320e-45cc-9529-8f14baa64e1e" descr="90649A36-FAC0-4942-BD3E-85D2A614DE6A@cor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7101" y="1235046"/>
            <a:ext cx="4724400" cy="404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97"/>
          <p:cNvGrpSpPr>
            <a:grpSpLocks/>
          </p:cNvGrpSpPr>
          <p:nvPr/>
        </p:nvGrpSpPr>
        <p:grpSpPr bwMode="auto">
          <a:xfrm>
            <a:off x="8073952" y="2636912"/>
            <a:ext cx="790575" cy="790575"/>
            <a:chOff x="179" y="1094"/>
            <a:chExt cx="498" cy="498"/>
          </a:xfrm>
        </p:grpSpPr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179" y="1094"/>
              <a:ext cx="498" cy="498"/>
              <a:chOff x="1625" y="1092"/>
              <a:chExt cx="787" cy="787"/>
            </a:xfrm>
          </p:grpSpPr>
          <p:sp>
            <p:nvSpPr>
              <p:cNvPr id="29" name="Oval 3"/>
              <p:cNvSpPr>
                <a:spLocks noChangeArrowheads="1"/>
              </p:cNvSpPr>
              <p:nvPr/>
            </p:nvSpPr>
            <p:spPr bwMode="gray">
              <a:xfrm>
                <a:off x="1625" y="1092"/>
                <a:ext cx="787" cy="787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000000"/>
                  </a:solidFill>
                  <a:latin typeface="Futura Bk"/>
                  <a:cs typeface="+mn-cs"/>
                </a:endParaRPr>
              </a:p>
            </p:txBody>
          </p:sp>
          <p:sp>
            <p:nvSpPr>
              <p:cNvPr id="30" name="Oval 4"/>
              <p:cNvSpPr>
                <a:spLocks noChangeArrowheads="1"/>
              </p:cNvSpPr>
              <p:nvPr/>
            </p:nvSpPr>
            <p:spPr bwMode="gray">
              <a:xfrm>
                <a:off x="1651" y="1118"/>
                <a:ext cx="735" cy="735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7C7C7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000000"/>
                  </a:solidFill>
                  <a:latin typeface="Futura Bk"/>
                  <a:cs typeface="+mn-cs"/>
                </a:endParaRPr>
              </a:p>
            </p:txBody>
          </p:sp>
          <p:sp>
            <p:nvSpPr>
              <p:cNvPr id="31" name="Freeform 5"/>
              <p:cNvSpPr>
                <a:spLocks/>
              </p:cNvSpPr>
              <p:nvPr/>
            </p:nvSpPr>
            <p:spPr bwMode="gray">
              <a:xfrm>
                <a:off x="1651" y="1118"/>
                <a:ext cx="734" cy="435"/>
              </a:xfrm>
              <a:custGeom>
                <a:avLst/>
                <a:gdLst>
                  <a:gd name="T0" fmla="*/ 531 w 1063"/>
                  <a:gd name="T1" fmla="*/ 363 h 629"/>
                  <a:gd name="T2" fmla="*/ 1054 w 1063"/>
                  <a:gd name="T3" fmla="*/ 629 h 629"/>
                  <a:gd name="T4" fmla="*/ 1063 w 1063"/>
                  <a:gd name="T5" fmla="*/ 531 h 629"/>
                  <a:gd name="T6" fmla="*/ 531 w 1063"/>
                  <a:gd name="T7" fmla="*/ 0 h 629"/>
                  <a:gd name="T8" fmla="*/ 0 w 1063"/>
                  <a:gd name="T9" fmla="*/ 531 h 629"/>
                  <a:gd name="T10" fmla="*/ 9 w 1063"/>
                  <a:gd name="T11" fmla="*/ 629 h 629"/>
                  <a:gd name="T12" fmla="*/ 531 w 1063"/>
                  <a:gd name="T13" fmla="*/ 363 h 6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3"/>
                  <a:gd name="T22" fmla="*/ 0 h 629"/>
                  <a:gd name="T23" fmla="*/ 1063 w 1063"/>
                  <a:gd name="T24" fmla="*/ 629 h 6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3" h="629">
                    <a:moveTo>
                      <a:pt x="531" y="363"/>
                    </a:moveTo>
                    <a:cubicBezTo>
                      <a:pt x="748" y="363"/>
                      <a:pt x="940" y="468"/>
                      <a:pt x="1054" y="629"/>
                    </a:cubicBezTo>
                    <a:cubicBezTo>
                      <a:pt x="1059" y="597"/>
                      <a:pt x="1063" y="564"/>
                      <a:pt x="1063" y="531"/>
                    </a:cubicBezTo>
                    <a:cubicBezTo>
                      <a:pt x="1063" y="238"/>
                      <a:pt x="825" y="0"/>
                      <a:pt x="531" y="0"/>
                    </a:cubicBezTo>
                    <a:cubicBezTo>
                      <a:pt x="238" y="0"/>
                      <a:pt x="0" y="238"/>
                      <a:pt x="0" y="531"/>
                    </a:cubicBezTo>
                    <a:cubicBezTo>
                      <a:pt x="0" y="564"/>
                      <a:pt x="3" y="597"/>
                      <a:pt x="9" y="629"/>
                    </a:cubicBezTo>
                    <a:cubicBezTo>
                      <a:pt x="123" y="468"/>
                      <a:pt x="314" y="363"/>
                      <a:pt x="531" y="36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4F4F4"/>
                  </a:gs>
                  <a:gs pos="100000">
                    <a:srgbClr val="96969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000000"/>
                  </a:solidFill>
                  <a:latin typeface="Futura Bk"/>
                  <a:cs typeface="+mn-cs"/>
                </a:endParaRPr>
              </a:p>
            </p:txBody>
          </p:sp>
        </p:grpSp>
        <p:grpSp>
          <p:nvGrpSpPr>
            <p:cNvPr id="7" name="Group 224"/>
            <p:cNvGrpSpPr>
              <a:grpSpLocks/>
            </p:cNvGrpSpPr>
            <p:nvPr/>
          </p:nvGrpSpPr>
          <p:grpSpPr bwMode="auto">
            <a:xfrm>
              <a:off x="297" y="1212"/>
              <a:ext cx="262" cy="262"/>
              <a:chOff x="4099" y="2175"/>
              <a:chExt cx="262" cy="262"/>
            </a:xfrm>
          </p:grpSpPr>
          <p:sp>
            <p:nvSpPr>
              <p:cNvPr id="22" name="Freeform 225"/>
              <p:cNvSpPr>
                <a:spLocks/>
              </p:cNvSpPr>
              <p:nvPr/>
            </p:nvSpPr>
            <p:spPr bwMode="gray">
              <a:xfrm>
                <a:off x="4099" y="2175"/>
                <a:ext cx="262" cy="262"/>
              </a:xfrm>
              <a:custGeom>
                <a:avLst/>
                <a:gdLst>
                  <a:gd name="T0" fmla="*/ 45 w 271"/>
                  <a:gd name="T1" fmla="*/ 10 h 271"/>
                  <a:gd name="T2" fmla="*/ 86 w 271"/>
                  <a:gd name="T3" fmla="*/ 51 h 271"/>
                  <a:gd name="T4" fmla="*/ 51 w 271"/>
                  <a:gd name="T5" fmla="*/ 86 h 271"/>
                  <a:gd name="T6" fmla="*/ 10 w 271"/>
                  <a:gd name="T7" fmla="*/ 45 h 271"/>
                  <a:gd name="T8" fmla="*/ 24 w 271"/>
                  <a:gd name="T9" fmla="*/ 117 h 271"/>
                  <a:gd name="T10" fmla="*/ 82 w 271"/>
                  <a:gd name="T11" fmla="*/ 135 h 271"/>
                  <a:gd name="T12" fmla="*/ 203 w 271"/>
                  <a:gd name="T13" fmla="*/ 256 h 271"/>
                  <a:gd name="T14" fmla="*/ 256 w 271"/>
                  <a:gd name="T15" fmla="*/ 256 h 271"/>
                  <a:gd name="T16" fmla="*/ 256 w 271"/>
                  <a:gd name="T17" fmla="*/ 203 h 271"/>
                  <a:gd name="T18" fmla="*/ 135 w 271"/>
                  <a:gd name="T19" fmla="*/ 82 h 271"/>
                  <a:gd name="T20" fmla="*/ 117 w 271"/>
                  <a:gd name="T21" fmla="*/ 24 h 271"/>
                  <a:gd name="T22" fmla="*/ 45 w 271"/>
                  <a:gd name="T23" fmla="*/ 10 h 2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1"/>
                  <a:gd name="T37" fmla="*/ 0 h 271"/>
                  <a:gd name="T38" fmla="*/ 271 w 271"/>
                  <a:gd name="T39" fmla="*/ 271 h 27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1" h="271">
                    <a:moveTo>
                      <a:pt x="45" y="10"/>
                    </a:moveTo>
                    <a:cubicBezTo>
                      <a:pt x="86" y="51"/>
                      <a:pt x="86" y="51"/>
                      <a:pt x="86" y="51"/>
                    </a:cubicBezTo>
                    <a:cubicBezTo>
                      <a:pt x="51" y="86"/>
                      <a:pt x="51" y="86"/>
                      <a:pt x="51" y="86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0" y="69"/>
                      <a:pt x="5" y="97"/>
                      <a:pt x="24" y="117"/>
                    </a:cubicBezTo>
                    <a:cubicBezTo>
                      <a:pt x="40" y="132"/>
                      <a:pt x="61" y="138"/>
                      <a:pt x="82" y="135"/>
                    </a:cubicBezTo>
                    <a:cubicBezTo>
                      <a:pt x="203" y="256"/>
                      <a:pt x="203" y="256"/>
                      <a:pt x="203" y="256"/>
                    </a:cubicBezTo>
                    <a:cubicBezTo>
                      <a:pt x="218" y="271"/>
                      <a:pt x="242" y="271"/>
                      <a:pt x="256" y="256"/>
                    </a:cubicBezTo>
                    <a:cubicBezTo>
                      <a:pt x="271" y="241"/>
                      <a:pt x="271" y="218"/>
                      <a:pt x="256" y="203"/>
                    </a:cubicBezTo>
                    <a:cubicBezTo>
                      <a:pt x="135" y="82"/>
                      <a:pt x="135" y="82"/>
                      <a:pt x="135" y="82"/>
                    </a:cubicBezTo>
                    <a:cubicBezTo>
                      <a:pt x="139" y="61"/>
                      <a:pt x="133" y="40"/>
                      <a:pt x="117" y="24"/>
                    </a:cubicBezTo>
                    <a:cubicBezTo>
                      <a:pt x="98" y="4"/>
                      <a:pt x="69" y="0"/>
                      <a:pt x="45" y="1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000000"/>
                  </a:solidFill>
                  <a:latin typeface="Futura Bk"/>
                  <a:cs typeface="+mn-cs"/>
                </a:endParaRPr>
              </a:p>
            </p:txBody>
          </p:sp>
          <p:sp>
            <p:nvSpPr>
              <p:cNvPr id="23" name="Freeform 226"/>
              <p:cNvSpPr>
                <a:spLocks/>
              </p:cNvSpPr>
              <p:nvPr/>
            </p:nvSpPr>
            <p:spPr bwMode="gray">
              <a:xfrm>
                <a:off x="4303" y="2379"/>
                <a:ext cx="35" cy="36"/>
              </a:xfrm>
              <a:custGeom>
                <a:avLst/>
                <a:gdLst>
                  <a:gd name="T0" fmla="*/ 31 w 37"/>
                  <a:gd name="T1" fmla="*/ 7 h 37"/>
                  <a:gd name="T2" fmla="*/ 31 w 37"/>
                  <a:gd name="T3" fmla="*/ 30 h 37"/>
                  <a:gd name="T4" fmla="*/ 7 w 37"/>
                  <a:gd name="T5" fmla="*/ 30 h 37"/>
                  <a:gd name="T6" fmla="*/ 7 w 37"/>
                  <a:gd name="T7" fmla="*/ 7 h 37"/>
                  <a:gd name="T8" fmla="*/ 31 w 37"/>
                  <a:gd name="T9" fmla="*/ 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37"/>
                  <a:gd name="T17" fmla="*/ 37 w 3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37">
                    <a:moveTo>
                      <a:pt x="31" y="7"/>
                    </a:moveTo>
                    <a:cubicBezTo>
                      <a:pt x="37" y="13"/>
                      <a:pt x="37" y="24"/>
                      <a:pt x="31" y="30"/>
                    </a:cubicBezTo>
                    <a:cubicBezTo>
                      <a:pt x="24" y="37"/>
                      <a:pt x="13" y="37"/>
                      <a:pt x="7" y="30"/>
                    </a:cubicBezTo>
                    <a:cubicBezTo>
                      <a:pt x="0" y="24"/>
                      <a:pt x="0" y="13"/>
                      <a:pt x="7" y="7"/>
                    </a:cubicBezTo>
                    <a:cubicBezTo>
                      <a:pt x="13" y="0"/>
                      <a:pt x="24" y="0"/>
                      <a:pt x="31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000000"/>
                  </a:solidFill>
                  <a:latin typeface="Futura Bk"/>
                  <a:cs typeface="+mn-cs"/>
                </a:endParaRPr>
              </a:p>
            </p:txBody>
          </p:sp>
          <p:sp>
            <p:nvSpPr>
              <p:cNvPr id="24" name="Freeform 227"/>
              <p:cNvSpPr>
                <a:spLocks/>
              </p:cNvSpPr>
              <p:nvPr/>
            </p:nvSpPr>
            <p:spPr bwMode="gray">
              <a:xfrm>
                <a:off x="4111" y="2322"/>
                <a:ext cx="111" cy="112"/>
              </a:xfrm>
              <a:custGeom>
                <a:avLst/>
                <a:gdLst>
                  <a:gd name="T0" fmla="*/ 116 w 274"/>
                  <a:gd name="T1" fmla="*/ 196 h 274"/>
                  <a:gd name="T2" fmla="*/ 274 w 274"/>
                  <a:gd name="T3" fmla="*/ 35 h 274"/>
                  <a:gd name="T4" fmla="*/ 239 w 274"/>
                  <a:gd name="T5" fmla="*/ 0 h 274"/>
                  <a:gd name="T6" fmla="*/ 78 w 274"/>
                  <a:gd name="T7" fmla="*/ 160 h 274"/>
                  <a:gd name="T8" fmla="*/ 66 w 274"/>
                  <a:gd name="T9" fmla="*/ 149 h 274"/>
                  <a:gd name="T10" fmla="*/ 0 w 274"/>
                  <a:gd name="T11" fmla="*/ 238 h 274"/>
                  <a:gd name="T12" fmla="*/ 36 w 274"/>
                  <a:gd name="T13" fmla="*/ 274 h 274"/>
                  <a:gd name="T14" fmla="*/ 125 w 274"/>
                  <a:gd name="T15" fmla="*/ 208 h 274"/>
                  <a:gd name="T16" fmla="*/ 116 w 274"/>
                  <a:gd name="T17" fmla="*/ 196 h 2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4"/>
                  <a:gd name="T28" fmla="*/ 0 h 274"/>
                  <a:gd name="T29" fmla="*/ 274 w 274"/>
                  <a:gd name="T30" fmla="*/ 274 h 2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4" h="274">
                    <a:moveTo>
                      <a:pt x="116" y="196"/>
                    </a:moveTo>
                    <a:lnTo>
                      <a:pt x="274" y="35"/>
                    </a:lnTo>
                    <a:lnTo>
                      <a:pt x="239" y="0"/>
                    </a:lnTo>
                    <a:lnTo>
                      <a:pt x="78" y="160"/>
                    </a:lnTo>
                    <a:lnTo>
                      <a:pt x="66" y="149"/>
                    </a:lnTo>
                    <a:lnTo>
                      <a:pt x="0" y="238"/>
                    </a:lnTo>
                    <a:lnTo>
                      <a:pt x="36" y="274"/>
                    </a:lnTo>
                    <a:lnTo>
                      <a:pt x="125" y="208"/>
                    </a:lnTo>
                    <a:lnTo>
                      <a:pt x="116" y="196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000000"/>
                  </a:solidFill>
                  <a:latin typeface="Futura Bk"/>
                  <a:cs typeface="+mn-cs"/>
                </a:endParaRPr>
              </a:p>
            </p:txBody>
          </p:sp>
          <p:sp>
            <p:nvSpPr>
              <p:cNvPr id="25" name="Freeform 228"/>
              <p:cNvSpPr>
                <a:spLocks/>
              </p:cNvSpPr>
              <p:nvPr/>
            </p:nvSpPr>
            <p:spPr bwMode="gray">
              <a:xfrm>
                <a:off x="4187" y="2190"/>
                <a:ext cx="167" cy="168"/>
              </a:xfrm>
              <a:custGeom>
                <a:avLst/>
                <a:gdLst>
                  <a:gd name="T0" fmla="*/ 64 w 173"/>
                  <a:gd name="T1" fmla="*/ 162 h 173"/>
                  <a:gd name="T2" fmla="*/ 17 w 173"/>
                  <a:gd name="T3" fmla="*/ 156 h 173"/>
                  <a:gd name="T4" fmla="*/ 17 w 173"/>
                  <a:gd name="T5" fmla="*/ 156 h 173"/>
                  <a:gd name="T6" fmla="*/ 11 w 173"/>
                  <a:gd name="T7" fmla="*/ 109 h 173"/>
                  <a:gd name="T8" fmla="*/ 109 w 173"/>
                  <a:gd name="T9" fmla="*/ 11 h 173"/>
                  <a:gd name="T10" fmla="*/ 156 w 173"/>
                  <a:gd name="T11" fmla="*/ 17 h 173"/>
                  <a:gd name="T12" fmla="*/ 156 w 173"/>
                  <a:gd name="T13" fmla="*/ 17 h 173"/>
                  <a:gd name="T14" fmla="*/ 162 w 173"/>
                  <a:gd name="T15" fmla="*/ 65 h 173"/>
                  <a:gd name="T16" fmla="*/ 64 w 173"/>
                  <a:gd name="T17" fmla="*/ 162 h 1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3"/>
                  <a:gd name="T28" fmla="*/ 0 h 173"/>
                  <a:gd name="T29" fmla="*/ 173 w 173"/>
                  <a:gd name="T30" fmla="*/ 173 h 1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3" h="173">
                    <a:moveTo>
                      <a:pt x="64" y="162"/>
                    </a:moveTo>
                    <a:cubicBezTo>
                      <a:pt x="53" y="173"/>
                      <a:pt x="32" y="171"/>
                      <a:pt x="17" y="156"/>
                    </a:cubicBezTo>
                    <a:cubicBezTo>
                      <a:pt x="17" y="156"/>
                      <a:pt x="17" y="156"/>
                      <a:pt x="17" y="156"/>
                    </a:cubicBezTo>
                    <a:cubicBezTo>
                      <a:pt x="3" y="141"/>
                      <a:pt x="0" y="120"/>
                      <a:pt x="11" y="109"/>
                    </a:cubicBezTo>
                    <a:cubicBezTo>
                      <a:pt x="109" y="11"/>
                      <a:pt x="109" y="11"/>
                      <a:pt x="109" y="11"/>
                    </a:cubicBezTo>
                    <a:cubicBezTo>
                      <a:pt x="120" y="0"/>
                      <a:pt x="141" y="3"/>
                      <a:pt x="156" y="17"/>
                    </a:cubicBezTo>
                    <a:cubicBezTo>
                      <a:pt x="156" y="17"/>
                      <a:pt x="156" y="17"/>
                      <a:pt x="156" y="17"/>
                    </a:cubicBezTo>
                    <a:cubicBezTo>
                      <a:pt x="170" y="32"/>
                      <a:pt x="173" y="53"/>
                      <a:pt x="162" y="65"/>
                    </a:cubicBezTo>
                    <a:lnTo>
                      <a:pt x="64" y="1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000000"/>
                  </a:solidFill>
                  <a:latin typeface="Futura Bk"/>
                  <a:cs typeface="+mn-cs"/>
                </a:endParaRPr>
              </a:p>
            </p:txBody>
          </p:sp>
          <p:sp>
            <p:nvSpPr>
              <p:cNvPr id="26" name="Freeform 229"/>
              <p:cNvSpPr>
                <a:spLocks noEditPoints="1"/>
              </p:cNvSpPr>
              <p:nvPr/>
            </p:nvSpPr>
            <p:spPr bwMode="gray">
              <a:xfrm>
                <a:off x="4185" y="2192"/>
                <a:ext cx="168" cy="164"/>
              </a:xfrm>
              <a:custGeom>
                <a:avLst/>
                <a:gdLst>
                  <a:gd name="T0" fmla="*/ 110 w 174"/>
                  <a:gd name="T1" fmla="*/ 8 h 169"/>
                  <a:gd name="T2" fmla="*/ 13 w 174"/>
                  <a:gd name="T3" fmla="*/ 105 h 169"/>
                  <a:gd name="T4" fmla="*/ 19 w 174"/>
                  <a:gd name="T5" fmla="*/ 155 h 169"/>
                  <a:gd name="T6" fmla="*/ 49 w 174"/>
                  <a:gd name="T7" fmla="*/ 169 h 169"/>
                  <a:gd name="T8" fmla="*/ 69 w 174"/>
                  <a:gd name="T9" fmla="*/ 162 h 169"/>
                  <a:gd name="T10" fmla="*/ 166 w 174"/>
                  <a:gd name="T11" fmla="*/ 64 h 169"/>
                  <a:gd name="T12" fmla="*/ 174 w 174"/>
                  <a:gd name="T13" fmla="*/ 45 h 169"/>
                  <a:gd name="T14" fmla="*/ 174 w 174"/>
                  <a:gd name="T15" fmla="*/ 45 h 169"/>
                  <a:gd name="T16" fmla="*/ 160 w 174"/>
                  <a:gd name="T17" fmla="*/ 14 h 169"/>
                  <a:gd name="T18" fmla="*/ 130 w 174"/>
                  <a:gd name="T19" fmla="*/ 0 h 169"/>
                  <a:gd name="T20" fmla="*/ 110 w 174"/>
                  <a:gd name="T21" fmla="*/ 8 h 169"/>
                  <a:gd name="T22" fmla="*/ 22 w 174"/>
                  <a:gd name="T23" fmla="*/ 152 h 169"/>
                  <a:gd name="T24" fmla="*/ 16 w 174"/>
                  <a:gd name="T25" fmla="*/ 108 h 169"/>
                  <a:gd name="T26" fmla="*/ 113 w 174"/>
                  <a:gd name="T27" fmla="*/ 11 h 169"/>
                  <a:gd name="T28" fmla="*/ 130 w 174"/>
                  <a:gd name="T29" fmla="*/ 5 h 169"/>
                  <a:gd name="T30" fmla="*/ 157 w 174"/>
                  <a:gd name="T31" fmla="*/ 17 h 169"/>
                  <a:gd name="T32" fmla="*/ 170 w 174"/>
                  <a:gd name="T33" fmla="*/ 45 h 169"/>
                  <a:gd name="T34" fmla="*/ 163 w 174"/>
                  <a:gd name="T35" fmla="*/ 61 h 169"/>
                  <a:gd name="T36" fmla="*/ 66 w 174"/>
                  <a:gd name="T37" fmla="*/ 158 h 169"/>
                  <a:gd name="T38" fmla="*/ 49 w 174"/>
                  <a:gd name="T39" fmla="*/ 165 h 169"/>
                  <a:gd name="T40" fmla="*/ 22 w 174"/>
                  <a:gd name="T41" fmla="*/ 152 h 1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4"/>
                  <a:gd name="T64" fmla="*/ 0 h 169"/>
                  <a:gd name="T65" fmla="*/ 174 w 174"/>
                  <a:gd name="T66" fmla="*/ 169 h 16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4" h="169">
                    <a:moveTo>
                      <a:pt x="110" y="8"/>
                    </a:moveTo>
                    <a:cubicBezTo>
                      <a:pt x="13" y="105"/>
                      <a:pt x="13" y="105"/>
                      <a:pt x="13" y="105"/>
                    </a:cubicBezTo>
                    <a:cubicBezTo>
                      <a:pt x="0" y="117"/>
                      <a:pt x="3" y="140"/>
                      <a:pt x="19" y="155"/>
                    </a:cubicBezTo>
                    <a:cubicBezTo>
                      <a:pt x="27" y="164"/>
                      <a:pt x="39" y="169"/>
                      <a:pt x="49" y="169"/>
                    </a:cubicBezTo>
                    <a:cubicBezTo>
                      <a:pt x="57" y="169"/>
                      <a:pt x="64" y="167"/>
                      <a:pt x="69" y="162"/>
                    </a:cubicBezTo>
                    <a:cubicBezTo>
                      <a:pt x="166" y="64"/>
                      <a:pt x="166" y="64"/>
                      <a:pt x="166" y="64"/>
                    </a:cubicBezTo>
                    <a:cubicBezTo>
                      <a:pt x="171" y="59"/>
                      <a:pt x="174" y="52"/>
                      <a:pt x="174" y="45"/>
                    </a:cubicBezTo>
                    <a:cubicBezTo>
                      <a:pt x="174" y="45"/>
                      <a:pt x="174" y="45"/>
                      <a:pt x="174" y="45"/>
                    </a:cubicBezTo>
                    <a:cubicBezTo>
                      <a:pt x="174" y="34"/>
                      <a:pt x="169" y="23"/>
                      <a:pt x="160" y="14"/>
                    </a:cubicBezTo>
                    <a:cubicBezTo>
                      <a:pt x="151" y="5"/>
                      <a:pt x="140" y="0"/>
                      <a:pt x="130" y="0"/>
                    </a:cubicBezTo>
                    <a:cubicBezTo>
                      <a:pt x="122" y="0"/>
                      <a:pt x="115" y="3"/>
                      <a:pt x="110" y="8"/>
                    </a:cubicBezTo>
                    <a:close/>
                    <a:moveTo>
                      <a:pt x="22" y="152"/>
                    </a:moveTo>
                    <a:cubicBezTo>
                      <a:pt x="8" y="138"/>
                      <a:pt x="5" y="119"/>
                      <a:pt x="16" y="108"/>
                    </a:cubicBezTo>
                    <a:cubicBezTo>
                      <a:pt x="113" y="11"/>
                      <a:pt x="113" y="11"/>
                      <a:pt x="113" y="11"/>
                    </a:cubicBezTo>
                    <a:cubicBezTo>
                      <a:pt x="117" y="7"/>
                      <a:pt x="123" y="5"/>
                      <a:pt x="130" y="5"/>
                    </a:cubicBezTo>
                    <a:cubicBezTo>
                      <a:pt x="139" y="5"/>
                      <a:pt x="149" y="9"/>
                      <a:pt x="157" y="17"/>
                    </a:cubicBezTo>
                    <a:cubicBezTo>
                      <a:pt x="165" y="25"/>
                      <a:pt x="170" y="35"/>
                      <a:pt x="170" y="45"/>
                    </a:cubicBezTo>
                    <a:cubicBezTo>
                      <a:pt x="170" y="51"/>
                      <a:pt x="167" y="57"/>
                      <a:pt x="163" y="61"/>
                    </a:cubicBezTo>
                    <a:cubicBezTo>
                      <a:pt x="66" y="158"/>
                      <a:pt x="66" y="158"/>
                      <a:pt x="66" y="158"/>
                    </a:cubicBezTo>
                    <a:cubicBezTo>
                      <a:pt x="62" y="163"/>
                      <a:pt x="56" y="165"/>
                      <a:pt x="49" y="165"/>
                    </a:cubicBezTo>
                    <a:cubicBezTo>
                      <a:pt x="40" y="165"/>
                      <a:pt x="30" y="160"/>
                      <a:pt x="22" y="1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000000"/>
                  </a:solidFill>
                  <a:latin typeface="Futura Bk"/>
                  <a:cs typeface="+mn-cs"/>
                </a:endParaRPr>
              </a:p>
            </p:txBody>
          </p:sp>
          <p:sp>
            <p:nvSpPr>
              <p:cNvPr id="27" name="Freeform 230"/>
              <p:cNvSpPr>
                <a:spLocks/>
              </p:cNvSpPr>
              <p:nvPr/>
            </p:nvSpPr>
            <p:spPr bwMode="gray">
              <a:xfrm>
                <a:off x="4207" y="2209"/>
                <a:ext cx="105" cy="105"/>
              </a:xfrm>
              <a:custGeom>
                <a:avLst/>
                <a:gdLst>
                  <a:gd name="T0" fmla="*/ 21 w 108"/>
                  <a:gd name="T1" fmla="*/ 94 h 108"/>
                  <a:gd name="T2" fmla="*/ 2 w 108"/>
                  <a:gd name="T3" fmla="*/ 106 h 108"/>
                  <a:gd name="T4" fmla="*/ 2 w 108"/>
                  <a:gd name="T5" fmla="*/ 106 h 108"/>
                  <a:gd name="T6" fmla="*/ 14 w 108"/>
                  <a:gd name="T7" fmla="*/ 88 h 108"/>
                  <a:gd name="T8" fmla="*/ 88 w 108"/>
                  <a:gd name="T9" fmla="*/ 14 h 108"/>
                  <a:gd name="T10" fmla="*/ 106 w 108"/>
                  <a:gd name="T11" fmla="*/ 2 h 108"/>
                  <a:gd name="T12" fmla="*/ 106 w 108"/>
                  <a:gd name="T13" fmla="*/ 2 h 108"/>
                  <a:gd name="T14" fmla="*/ 94 w 108"/>
                  <a:gd name="T15" fmla="*/ 21 h 108"/>
                  <a:gd name="T16" fmla="*/ 21 w 108"/>
                  <a:gd name="T17" fmla="*/ 94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8"/>
                  <a:gd name="T28" fmla="*/ 0 h 108"/>
                  <a:gd name="T29" fmla="*/ 108 w 108"/>
                  <a:gd name="T30" fmla="*/ 108 h 1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8" h="108">
                    <a:moveTo>
                      <a:pt x="21" y="94"/>
                    </a:moveTo>
                    <a:cubicBezTo>
                      <a:pt x="13" y="103"/>
                      <a:pt x="4" y="108"/>
                      <a:pt x="2" y="106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0" y="105"/>
                      <a:pt x="6" y="96"/>
                      <a:pt x="14" y="88"/>
                    </a:cubicBezTo>
                    <a:cubicBezTo>
                      <a:pt x="88" y="14"/>
                      <a:pt x="88" y="14"/>
                      <a:pt x="88" y="14"/>
                    </a:cubicBezTo>
                    <a:cubicBezTo>
                      <a:pt x="96" y="6"/>
                      <a:pt x="105" y="0"/>
                      <a:pt x="106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8" y="4"/>
                      <a:pt x="103" y="13"/>
                      <a:pt x="94" y="21"/>
                    </a:cubicBezTo>
                    <a:lnTo>
                      <a:pt x="21" y="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000000"/>
                  </a:solidFill>
                  <a:latin typeface="Futura Bk"/>
                  <a:cs typeface="+mn-cs"/>
                </a:endParaRPr>
              </a:p>
            </p:txBody>
          </p:sp>
          <p:sp>
            <p:nvSpPr>
              <p:cNvPr id="28" name="Freeform 231"/>
              <p:cNvSpPr>
                <a:spLocks/>
              </p:cNvSpPr>
              <p:nvPr/>
            </p:nvSpPr>
            <p:spPr bwMode="gray">
              <a:xfrm>
                <a:off x="4231" y="2233"/>
                <a:ext cx="105" cy="105"/>
              </a:xfrm>
              <a:custGeom>
                <a:avLst/>
                <a:gdLst>
                  <a:gd name="T0" fmla="*/ 21 w 108"/>
                  <a:gd name="T1" fmla="*/ 94 h 108"/>
                  <a:gd name="T2" fmla="*/ 2 w 108"/>
                  <a:gd name="T3" fmla="*/ 106 h 108"/>
                  <a:gd name="T4" fmla="*/ 2 w 108"/>
                  <a:gd name="T5" fmla="*/ 106 h 108"/>
                  <a:gd name="T6" fmla="*/ 14 w 108"/>
                  <a:gd name="T7" fmla="*/ 87 h 108"/>
                  <a:gd name="T8" fmla="*/ 87 w 108"/>
                  <a:gd name="T9" fmla="*/ 14 h 108"/>
                  <a:gd name="T10" fmla="*/ 106 w 108"/>
                  <a:gd name="T11" fmla="*/ 2 h 108"/>
                  <a:gd name="T12" fmla="*/ 106 w 108"/>
                  <a:gd name="T13" fmla="*/ 2 h 108"/>
                  <a:gd name="T14" fmla="*/ 94 w 108"/>
                  <a:gd name="T15" fmla="*/ 20 h 108"/>
                  <a:gd name="T16" fmla="*/ 21 w 108"/>
                  <a:gd name="T17" fmla="*/ 94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8"/>
                  <a:gd name="T28" fmla="*/ 0 h 108"/>
                  <a:gd name="T29" fmla="*/ 108 w 108"/>
                  <a:gd name="T30" fmla="*/ 108 h 1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8" h="108">
                    <a:moveTo>
                      <a:pt x="21" y="94"/>
                    </a:moveTo>
                    <a:cubicBezTo>
                      <a:pt x="12" y="102"/>
                      <a:pt x="4" y="108"/>
                      <a:pt x="2" y="106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0" y="104"/>
                      <a:pt x="5" y="96"/>
                      <a:pt x="14" y="87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96" y="5"/>
                      <a:pt x="104" y="0"/>
                      <a:pt x="106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8" y="4"/>
                      <a:pt x="102" y="12"/>
                      <a:pt x="94" y="20"/>
                    </a:cubicBezTo>
                    <a:lnTo>
                      <a:pt x="21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000000"/>
                  </a:solidFill>
                  <a:latin typeface="Futura Bk"/>
                  <a:cs typeface="+mn-cs"/>
                </a:endParaRPr>
              </a:p>
            </p:txBody>
          </p:sp>
        </p:grpSp>
      </p:grpSp>
      <p:sp>
        <p:nvSpPr>
          <p:cNvPr id="42" name="Right Brace 41"/>
          <p:cNvSpPr/>
          <p:nvPr/>
        </p:nvSpPr>
        <p:spPr bwMode="auto">
          <a:xfrm>
            <a:off x="7446301" y="3003108"/>
            <a:ext cx="533400" cy="2156040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2400" dirty="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8301" y="1682969"/>
            <a:ext cx="1600200" cy="5847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Arial"/>
                <a:cs typeface="Arial"/>
              </a:rPr>
              <a:t>Logical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Arial"/>
                <a:cs typeface="Arial"/>
              </a:rPr>
              <a:t>Layer</a:t>
            </a:r>
            <a:endParaRPr lang="en-US" sz="16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52931" y="3414252"/>
            <a:ext cx="1155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DCIM Tools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944" y="3645024"/>
            <a:ext cx="10436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 smtClean="0">
                <a:solidFill>
                  <a:srgbClr val="000000"/>
                </a:solidFill>
                <a:latin typeface="Arial"/>
                <a:cs typeface="Arial"/>
              </a:rPr>
              <a:t>Context of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 smtClean="0">
                <a:solidFill>
                  <a:srgbClr val="000000"/>
                </a:solidFill>
                <a:latin typeface="Arial"/>
                <a:cs typeface="Arial"/>
              </a:rPr>
              <a:t>space, power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 smtClean="0">
                <a:solidFill>
                  <a:srgbClr val="000000"/>
                </a:solidFill>
                <a:latin typeface="Arial"/>
                <a:cs typeface="Arial"/>
              </a:rPr>
              <a:t>&amp; cooling</a:t>
            </a:r>
            <a:endParaRPr lang="en-US" sz="1400" b="1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27430" y="3250513"/>
            <a:ext cx="1600200" cy="5847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Arial"/>
                <a:cs typeface="Arial"/>
              </a:rPr>
              <a:t>IT 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Arial"/>
                <a:cs typeface="Arial"/>
              </a:rPr>
              <a:t>Physical Layer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90359" y="4585042"/>
            <a:ext cx="1676400" cy="5847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Arial"/>
                <a:cs typeface="Arial"/>
              </a:rPr>
              <a:t>Facilities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Arial"/>
                <a:cs typeface="Arial"/>
              </a:rPr>
              <a:t>Physical  Layer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85120" y="3968852"/>
            <a:ext cx="6858000" cy="45719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3A3A3A"/>
              </a:solidFill>
              <a:latin typeface="Futura Bk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77208" y="4077072"/>
            <a:ext cx="1466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Traditional Silo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4" name="Straight Arrow Connector 53"/>
          <p:cNvCxnSpPr>
            <a:stCxn id="52" idx="3"/>
          </p:cNvCxnSpPr>
          <p:nvPr/>
        </p:nvCxnSpPr>
        <p:spPr bwMode="auto">
          <a:xfrm flipV="1">
            <a:off x="2844020" y="4077072"/>
            <a:ext cx="117364" cy="1538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Slide Number Placeholder 3"/>
          <p:cNvSpPr txBox="1">
            <a:spLocks/>
          </p:cNvSpPr>
          <p:nvPr/>
        </p:nvSpPr>
        <p:spPr bwMode="auto">
          <a:xfrm>
            <a:off x="8676456" y="6572200"/>
            <a:ext cx="366787" cy="2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640D40-C9E7-4E2B-86C0-F4B105CE072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Imperatives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087310" y="4365104"/>
            <a:ext cx="6596190" cy="1752600"/>
          </a:xfrm>
          <a:prstGeom prst="roundRect">
            <a:avLst>
              <a:gd name="adj" fmla="val 8246"/>
            </a:avLst>
          </a:prstGeom>
          <a:gradFill flip="none" rotWithShape="1">
            <a:gsLst>
              <a:gs pos="0">
                <a:srgbClr val="194A1C"/>
              </a:gs>
              <a:gs pos="100000">
                <a:srgbClr val="34AB3E"/>
              </a:gs>
            </a:gsLst>
            <a:lin ang="5400000" scaled="0"/>
            <a:tileRect/>
          </a:gradFill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87310" y="1275229"/>
            <a:ext cx="6596190" cy="2893276"/>
          </a:xfrm>
          <a:prstGeom prst="roundRect">
            <a:avLst>
              <a:gd name="adj" fmla="val 5521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99000">
                <a:schemeClr val="accent5"/>
              </a:gs>
            </a:gsLst>
            <a:lin ang="5400000" scaled="0"/>
            <a:tileRect/>
          </a:gradFill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75878" y="1677729"/>
            <a:ext cx="4538664" cy="2084646"/>
          </a:xfrm>
          <a:prstGeom prst="roundRect">
            <a:avLst>
              <a:gd name="adj" fmla="val 7660"/>
            </a:avLst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5400000" scaled="0"/>
            <a:tileRect/>
          </a:gradFill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466552" y="2132479"/>
            <a:ext cx="2534007" cy="1194651"/>
          </a:xfrm>
          <a:prstGeom prst="roundRect">
            <a:avLst>
              <a:gd name="adj" fmla="val 9166"/>
            </a:avLst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  <a:lin ang="5400000" scaled="0"/>
            <a:tileRect/>
          </a:gradFill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659525" y="2366210"/>
            <a:ext cx="2170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Compliance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&amp; Security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079935" y="2366210"/>
            <a:ext cx="1562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Capacity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&amp;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Agility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035792" y="4889434"/>
            <a:ext cx="16864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Efficiency &amp; Cost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5862167" y="2366210"/>
            <a:ext cx="1782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Availability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52231" y="4265800"/>
            <a:ext cx="7258538" cy="0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367318" y="4681096"/>
            <a:ext cx="4668474" cy="1112520"/>
          </a:xfrm>
          <a:prstGeom prst="roundRect">
            <a:avLst>
              <a:gd name="adj" fmla="val 7660"/>
            </a:avLst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5400000" scaled="0"/>
            <a:tileRect/>
          </a:gradFill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230617" y="4981500"/>
            <a:ext cx="1562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Design</a:t>
            </a:r>
            <a:endParaRPr 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66925" y="4816249"/>
            <a:ext cx="2534007" cy="823691"/>
          </a:xfrm>
          <a:prstGeom prst="roundRect">
            <a:avLst>
              <a:gd name="adj" fmla="val 9166"/>
            </a:avLst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  <a:lin ang="5400000" scaled="0"/>
            <a:tileRect/>
          </a:gradFill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1671100" y="4982034"/>
            <a:ext cx="2170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Operate</a:t>
            </a:r>
            <a:endParaRPr 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 bwMode="auto">
          <a:xfrm>
            <a:off x="8676456" y="6572200"/>
            <a:ext cx="366787" cy="2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640D40-C9E7-4E2B-86C0-F4B105CE072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Solution : Add Buffer To Increase Availability</a:t>
            </a:r>
            <a:endParaRPr lang="en-US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09600" y="3962400"/>
            <a:ext cx="38862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1000"/>
              </a:spcAft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“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Data center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power capacity includes buffers intended to absorb spikes in power use caused by peaks in resource utilization. These buffers are typically based on either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nameplate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or nominal server power consumption or power consumption measured at peak utilization with specific workloads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.”</a:t>
            </a:r>
            <a:endParaRPr lang="en-US" sz="140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1563" y="1354916"/>
            <a:ext cx="3276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Data Center Power Allocation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4690" y="3045103"/>
            <a:ext cx="12747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Power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Usage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0308" y="2023182"/>
            <a:ext cx="12747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Buffer Limit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50308" y="1733702"/>
            <a:ext cx="12747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Actual Capacity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6" y="3565023"/>
            <a:ext cx="12747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Time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242649" y="2416457"/>
            <a:ext cx="127317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Power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11046" y="2338102"/>
            <a:ext cx="15392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Stranded Capacity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33000" y="217927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Dynamic Changes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33000" y="342509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Dynamic   Changes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33000" y="479178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Static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5733256"/>
            <a:ext cx="64965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 eaLnBrk="0" hangingPunct="0">
              <a:spcAft>
                <a:spcPts val="1000"/>
              </a:spcAft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Source: Intel White Paper - Increasing Data Center Efficiency with Server Power Measurements</a:t>
            </a:r>
          </a:p>
        </p:txBody>
      </p:sp>
      <p:sp>
        <p:nvSpPr>
          <p:cNvPr id="16" name="Right Brace 15"/>
          <p:cNvSpPr/>
          <p:nvPr/>
        </p:nvSpPr>
        <p:spPr bwMode="auto">
          <a:xfrm>
            <a:off x="7818019" y="4537862"/>
            <a:ext cx="196851" cy="898772"/>
          </a:xfrm>
          <a:prstGeom prst="rightBrace">
            <a:avLst>
              <a:gd name="adj1" fmla="val 63500"/>
              <a:gd name="adj2" fmla="val 50000"/>
            </a:avLst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914400" eaLnBrk="0" hangingPunct="0">
              <a:defRPr/>
            </a:pPr>
            <a:endParaRPr lang="en-US" sz="2400" dirty="0">
              <a:latin typeface="Times" pitchFamily="18" charset="0"/>
            </a:endParaRPr>
          </a:p>
        </p:txBody>
      </p:sp>
      <p:sp>
        <p:nvSpPr>
          <p:cNvPr id="17" name="Right Brace 16"/>
          <p:cNvSpPr/>
          <p:nvPr/>
        </p:nvSpPr>
        <p:spPr bwMode="auto">
          <a:xfrm>
            <a:off x="7818019" y="3287403"/>
            <a:ext cx="196851" cy="898772"/>
          </a:xfrm>
          <a:prstGeom prst="rightBrace">
            <a:avLst>
              <a:gd name="adj1" fmla="val 63500"/>
              <a:gd name="adj2" fmla="val 50000"/>
            </a:avLst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914400" eaLnBrk="0" hangingPunct="0">
              <a:defRPr/>
            </a:pPr>
            <a:endParaRPr lang="en-US" sz="2400" dirty="0">
              <a:latin typeface="Times" pitchFamily="18" charset="0"/>
            </a:endParaRPr>
          </a:p>
        </p:txBody>
      </p:sp>
      <p:sp>
        <p:nvSpPr>
          <p:cNvPr id="18" name="Right Brace 17"/>
          <p:cNvSpPr/>
          <p:nvPr/>
        </p:nvSpPr>
        <p:spPr bwMode="auto">
          <a:xfrm>
            <a:off x="7818019" y="2055371"/>
            <a:ext cx="196851" cy="898772"/>
          </a:xfrm>
          <a:prstGeom prst="rightBrace">
            <a:avLst>
              <a:gd name="adj1" fmla="val 63500"/>
              <a:gd name="adj2" fmla="val 50000"/>
            </a:avLst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914400" eaLnBrk="0" hangingPunct="0">
              <a:defRPr/>
            </a:pPr>
            <a:endParaRPr lang="en-US" sz="2400" dirty="0">
              <a:latin typeface="Times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066800" y="1521024"/>
            <a:ext cx="0" cy="1982627"/>
          </a:xfrm>
          <a:prstGeom prst="line">
            <a:avLst/>
          </a:prstGeom>
          <a:ln w="381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66800" y="3503651"/>
            <a:ext cx="2874962" cy="0"/>
          </a:xfrm>
          <a:prstGeom prst="line">
            <a:avLst/>
          </a:prstGeom>
          <a:ln w="381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066801" y="1931393"/>
            <a:ext cx="1772139" cy="0"/>
          </a:xfrm>
          <a:prstGeom prst="line">
            <a:avLst/>
          </a:prstGeom>
          <a:ln w="381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066801" y="2207848"/>
            <a:ext cx="1772139" cy="0"/>
          </a:xfrm>
          <a:prstGeom prst="line">
            <a:avLst/>
          </a:prstGeom>
          <a:ln w="38100" cmpd="sng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1067449" y="2718438"/>
            <a:ext cx="1771490" cy="619653"/>
          </a:xfrm>
          <a:custGeom>
            <a:avLst/>
            <a:gdLst>
              <a:gd name="connsiteX0" fmla="*/ 1814475 w 1814475"/>
              <a:gd name="connsiteY0" fmla="*/ 413248 h 464740"/>
              <a:gd name="connsiteX1" fmla="*/ 1423706 w 1814475"/>
              <a:gd name="connsiteY1" fmla="*/ 12710 h 464740"/>
              <a:gd name="connsiteX2" fmla="*/ 1316244 w 1814475"/>
              <a:gd name="connsiteY2" fmla="*/ 354633 h 464740"/>
              <a:gd name="connsiteX3" fmla="*/ 1101321 w 1814475"/>
              <a:gd name="connsiteY3" fmla="*/ 198325 h 464740"/>
              <a:gd name="connsiteX4" fmla="*/ 788706 w 1814475"/>
              <a:gd name="connsiteY4" fmla="*/ 462095 h 464740"/>
              <a:gd name="connsiteX5" fmla="*/ 339321 w 1814475"/>
              <a:gd name="connsiteY5" fmla="*/ 2941 h 464740"/>
              <a:gd name="connsiteX6" fmla="*/ 26706 w 1814475"/>
              <a:gd name="connsiteY6" fmla="*/ 266710 h 464740"/>
              <a:gd name="connsiteX7" fmla="*/ 16936 w 1814475"/>
              <a:gd name="connsiteY7" fmla="*/ 296018 h 46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4475" h="464740">
                <a:moveTo>
                  <a:pt x="1814475" y="413248"/>
                </a:moveTo>
                <a:cubicBezTo>
                  <a:pt x="1660610" y="217863"/>
                  <a:pt x="1506745" y="22479"/>
                  <a:pt x="1423706" y="12710"/>
                </a:cubicBezTo>
                <a:cubicBezTo>
                  <a:pt x="1340667" y="2941"/>
                  <a:pt x="1369975" y="323697"/>
                  <a:pt x="1316244" y="354633"/>
                </a:cubicBezTo>
                <a:cubicBezTo>
                  <a:pt x="1262513" y="385569"/>
                  <a:pt x="1189244" y="180415"/>
                  <a:pt x="1101321" y="198325"/>
                </a:cubicBezTo>
                <a:cubicBezTo>
                  <a:pt x="1013398" y="216235"/>
                  <a:pt x="915706" y="494659"/>
                  <a:pt x="788706" y="462095"/>
                </a:cubicBezTo>
                <a:cubicBezTo>
                  <a:pt x="661706" y="429531"/>
                  <a:pt x="466321" y="35505"/>
                  <a:pt x="339321" y="2941"/>
                </a:cubicBezTo>
                <a:cubicBezTo>
                  <a:pt x="212321" y="-29623"/>
                  <a:pt x="80437" y="217864"/>
                  <a:pt x="26706" y="266710"/>
                </a:cubicBezTo>
                <a:cubicBezTo>
                  <a:pt x="-27025" y="315556"/>
                  <a:pt x="16936" y="296018"/>
                  <a:pt x="16936" y="296018"/>
                </a:cubicBezTo>
              </a:path>
            </a:pathLst>
          </a:custGeom>
          <a:ln w="381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Up-Down Arrow 23"/>
          <p:cNvSpPr/>
          <p:nvPr/>
        </p:nvSpPr>
        <p:spPr>
          <a:xfrm>
            <a:off x="1309076" y="1957444"/>
            <a:ext cx="131276" cy="682901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2760" y="1784656"/>
            <a:ext cx="2945258" cy="110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2761" y="2887895"/>
            <a:ext cx="2945257" cy="124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4365104"/>
            <a:ext cx="2945258" cy="117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121769" y="4803158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Space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34923" y="4803158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Power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67615" y="4803158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Cooling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499992" y="1340768"/>
            <a:ext cx="4104456" cy="4248472"/>
          </a:xfrm>
          <a:prstGeom prst="roundRect">
            <a:avLst>
              <a:gd name="adj" fmla="val 7400"/>
            </a:avLst>
          </a:prstGeom>
          <a:gradFill flip="none" rotWithShape="1">
            <a:gsLst>
              <a:gs pos="0">
                <a:srgbClr val="34AB3E">
                  <a:shade val="30000"/>
                  <a:satMod val="115000"/>
                </a:srgbClr>
              </a:gs>
              <a:gs pos="50000">
                <a:srgbClr val="34AB3E">
                  <a:shade val="67500"/>
                  <a:satMod val="115000"/>
                </a:srgbClr>
              </a:gs>
              <a:gs pos="100000">
                <a:srgbClr val="34AB3E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ea typeface="ＭＳ Ｐゴシック" pitchFamily="34" charset="-128"/>
              </a:rPr>
              <a:t>According to Emerson calculations, if every U.S. data center could utilize </a:t>
            </a:r>
            <a:r>
              <a:rPr lang="en-US" sz="4000" b="1" dirty="0" smtClean="0">
                <a:ea typeface="ＭＳ Ｐゴシック" pitchFamily="34" charset="-128"/>
              </a:rPr>
              <a:t>10%</a:t>
            </a:r>
            <a:r>
              <a:rPr lang="en-US" dirty="0" smtClean="0">
                <a:ea typeface="ＭＳ Ｐゴシック" pitchFamily="34" charset="-128"/>
              </a:rPr>
              <a:t>  </a:t>
            </a:r>
            <a:r>
              <a:rPr lang="en-US" sz="2400" b="1" dirty="0" smtClean="0">
                <a:ea typeface="ＭＳ Ｐゴシック" pitchFamily="34" charset="-128"/>
              </a:rPr>
              <a:t>MORE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of their </a:t>
            </a:r>
            <a:r>
              <a:rPr lang="en-US" sz="2400" b="1" dirty="0" smtClean="0">
                <a:ea typeface="ＭＳ Ｐゴシック" pitchFamily="34" charset="-128"/>
              </a:rPr>
              <a:t>CAPACITY</a:t>
            </a:r>
            <a:r>
              <a:rPr lang="en-US" dirty="0" smtClean="0">
                <a:ea typeface="ＭＳ Ｐゴシック" pitchFamily="34" charset="-128"/>
              </a:rPr>
              <a:t>, the need to build more than 2 million square feet of new data center space could be </a:t>
            </a:r>
            <a:r>
              <a:rPr lang="en-US" sz="1600" dirty="0" smtClean="0">
                <a:ea typeface="ＭＳ Ｐゴシック" pitchFamily="34" charset="-128"/>
              </a:rPr>
              <a:t>eliminated</a:t>
            </a:r>
            <a:r>
              <a:rPr lang="en-US" dirty="0" smtClean="0">
                <a:ea typeface="ＭＳ Ｐゴシック" pitchFamily="34" charset="-128"/>
              </a:rPr>
              <a:t> each year . . . . </a:t>
            </a:r>
            <a:r>
              <a:rPr lang="en-US" sz="2400" b="1" dirty="0" smtClean="0">
                <a:ea typeface="ＭＳ Ｐゴシック" pitchFamily="34" charset="-128"/>
              </a:rPr>
              <a:t>SAVING MORE THAN $10B</a:t>
            </a:r>
            <a:endParaRPr lang="en-US" b="1" dirty="0" smtClean="0">
              <a:ea typeface="ＭＳ Ｐゴシック" pitchFamily="34" charset="-128"/>
            </a:endParaRPr>
          </a:p>
          <a:p>
            <a:endParaRPr lang="en-US" sz="9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Slide Number Placeholder 3"/>
          <p:cNvSpPr txBox="1">
            <a:spLocks/>
          </p:cNvSpPr>
          <p:nvPr/>
        </p:nvSpPr>
        <p:spPr bwMode="auto">
          <a:xfrm>
            <a:off x="8676456" y="6572200"/>
            <a:ext cx="366787" cy="2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640D40-C9E7-4E2B-86C0-F4B105CE072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Autonomic Nervous </a:t>
            </a:r>
            <a:br>
              <a:rPr lang="en-US" dirty="0" smtClean="0"/>
            </a:b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6500"/>
            <a:ext cx="3098304" cy="4546600"/>
          </a:xfrm>
        </p:spPr>
        <p:txBody>
          <a:bodyPr/>
          <a:lstStyle/>
          <a:p>
            <a:r>
              <a:rPr lang="en-US" sz="2400" dirty="0" smtClean="0"/>
              <a:t>Rapidly processes information</a:t>
            </a:r>
          </a:p>
          <a:p>
            <a:r>
              <a:rPr lang="en-US" sz="2400" dirty="0" smtClean="0"/>
              <a:t>Automatically adjusts to environment</a:t>
            </a:r>
          </a:p>
          <a:p>
            <a:r>
              <a:rPr lang="en-US" sz="2400" dirty="0" smtClean="0"/>
              <a:t>Gathers inputs from multiple sources</a:t>
            </a:r>
          </a:p>
          <a:p>
            <a:r>
              <a:rPr lang="en-US" sz="2400" dirty="0" smtClean="0"/>
              <a:t>Actions happen both involuntarily and in tandem with conscious mind</a:t>
            </a:r>
          </a:p>
        </p:txBody>
      </p:sp>
      <p:pic>
        <p:nvPicPr>
          <p:cNvPr id="5" name="Picture 4" descr="nervous-system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0"/>
            <a:ext cx="6860143" cy="6858000"/>
          </a:xfrm>
          <a:prstGeom prst="rect">
            <a:avLst/>
          </a:prstGeom>
        </p:spPr>
      </p:pic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8676456" y="6572200"/>
            <a:ext cx="366787" cy="2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640D40-C9E7-4E2B-86C0-F4B105CE072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ENP Template_wht_Avocent">
  <a:themeElements>
    <a:clrScheme name="">
      <a:dk1>
        <a:srgbClr val="0F245F"/>
      </a:dk1>
      <a:lt1>
        <a:srgbClr val="FFFFFF"/>
      </a:lt1>
      <a:dk2>
        <a:srgbClr val="FFCC00"/>
      </a:dk2>
      <a:lt2>
        <a:srgbClr val="969696"/>
      </a:lt2>
      <a:accent1>
        <a:srgbClr val="009900"/>
      </a:accent1>
      <a:accent2>
        <a:srgbClr val="FF0000"/>
      </a:accent2>
      <a:accent3>
        <a:srgbClr val="FFFFFF"/>
      </a:accent3>
      <a:accent4>
        <a:srgbClr val="0B1D50"/>
      </a:accent4>
      <a:accent5>
        <a:srgbClr val="AACAAA"/>
      </a:accent5>
      <a:accent6>
        <a:srgbClr val="E70000"/>
      </a:accent6>
      <a:hlink>
        <a:srgbClr val="0099CC"/>
      </a:hlink>
      <a:folHlink>
        <a:srgbClr val="CC00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merson Theme">
  <a:themeElements>
    <a:clrScheme name="Emerson">
      <a:dk1>
        <a:srgbClr val="0F245F"/>
      </a:dk1>
      <a:lt1>
        <a:srgbClr val="FFFFFF"/>
      </a:lt1>
      <a:dk2>
        <a:srgbClr val="0F245F"/>
      </a:dk2>
      <a:lt2>
        <a:srgbClr val="FFFFFF"/>
      </a:lt2>
      <a:accent1>
        <a:srgbClr val="0F245F"/>
      </a:accent1>
      <a:accent2>
        <a:srgbClr val="339966"/>
      </a:accent2>
      <a:accent3>
        <a:srgbClr val="99CCFF"/>
      </a:accent3>
      <a:accent4>
        <a:srgbClr val="FFCC00"/>
      </a:accent4>
      <a:accent5>
        <a:srgbClr val="FF6600"/>
      </a:accent5>
      <a:accent6>
        <a:srgbClr val="800080"/>
      </a:accent6>
      <a:hlink>
        <a:srgbClr val="3366FF"/>
      </a:hlink>
      <a:folHlink>
        <a:srgbClr val="808080"/>
      </a:folHlink>
    </a:clrScheme>
    <a:fontScheme name="Emers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1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1" i="0" u="none" strike="noStrike" cap="none" dirty="0" smtClean="0">
            <a:ln w="0">
              <a:noFill/>
            </a:ln>
            <a:effectLst/>
            <a:latin typeface="Arial" charset="0"/>
          </a:defRPr>
        </a:defPPr>
      </a:lstStyle>
    </a:spDef>
    <a:lnDef>
      <a:spPr bwMode="auto"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stealth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ctr">
          <a:defRPr sz="2000" b="1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merson Theme">
  <a:themeElements>
    <a:clrScheme name="Emerson">
      <a:dk1>
        <a:srgbClr val="0F245F"/>
      </a:dk1>
      <a:lt1>
        <a:srgbClr val="FFFFFF"/>
      </a:lt1>
      <a:dk2>
        <a:srgbClr val="0F245F"/>
      </a:dk2>
      <a:lt2>
        <a:srgbClr val="FFFFFF"/>
      </a:lt2>
      <a:accent1>
        <a:srgbClr val="0F245F"/>
      </a:accent1>
      <a:accent2>
        <a:srgbClr val="339966"/>
      </a:accent2>
      <a:accent3>
        <a:srgbClr val="99CCFF"/>
      </a:accent3>
      <a:accent4>
        <a:srgbClr val="FFCC00"/>
      </a:accent4>
      <a:accent5>
        <a:srgbClr val="FF6600"/>
      </a:accent5>
      <a:accent6>
        <a:srgbClr val="800080"/>
      </a:accent6>
      <a:hlink>
        <a:srgbClr val="3366FF"/>
      </a:hlink>
      <a:folHlink>
        <a:srgbClr val="808080"/>
      </a:folHlink>
    </a:clrScheme>
    <a:fontScheme name="Emers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1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1" i="0" u="none" strike="noStrike" cap="none" dirty="0" smtClean="0">
            <a:ln w="0">
              <a:noFill/>
            </a:ln>
            <a:effectLst/>
            <a:latin typeface="Arial" charset="0"/>
          </a:defRPr>
        </a:defPPr>
      </a:lstStyle>
    </a:spDef>
    <a:lnDef>
      <a:spPr bwMode="auto"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stealth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ctr">
          <a:defRPr sz="2000" b="1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merson template">
  <a:themeElements>
    <a:clrScheme name="">
      <a:dk1>
        <a:srgbClr val="0F245F"/>
      </a:dk1>
      <a:lt1>
        <a:srgbClr val="FFFFFF"/>
      </a:lt1>
      <a:dk2>
        <a:srgbClr val="FFCC00"/>
      </a:dk2>
      <a:lt2>
        <a:srgbClr val="969696"/>
      </a:lt2>
      <a:accent1>
        <a:srgbClr val="009900"/>
      </a:accent1>
      <a:accent2>
        <a:srgbClr val="FF0000"/>
      </a:accent2>
      <a:accent3>
        <a:srgbClr val="FFFFFF"/>
      </a:accent3>
      <a:accent4>
        <a:srgbClr val="0B1D50"/>
      </a:accent4>
      <a:accent5>
        <a:srgbClr val="AACAAA"/>
      </a:accent5>
      <a:accent6>
        <a:srgbClr val="E70000"/>
      </a:accent6>
      <a:hlink>
        <a:srgbClr val="0099CC"/>
      </a:hlink>
      <a:folHlink>
        <a:srgbClr val="CC00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1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1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Emerson Theme">
  <a:themeElements>
    <a:clrScheme name="Emerson">
      <a:dk1>
        <a:srgbClr val="0F245F"/>
      </a:dk1>
      <a:lt1>
        <a:srgbClr val="FFFFFF"/>
      </a:lt1>
      <a:dk2>
        <a:srgbClr val="0F245F"/>
      </a:dk2>
      <a:lt2>
        <a:srgbClr val="FFFFFF"/>
      </a:lt2>
      <a:accent1>
        <a:srgbClr val="0F245F"/>
      </a:accent1>
      <a:accent2>
        <a:srgbClr val="339966"/>
      </a:accent2>
      <a:accent3>
        <a:srgbClr val="99CCFF"/>
      </a:accent3>
      <a:accent4>
        <a:srgbClr val="FFCC00"/>
      </a:accent4>
      <a:accent5>
        <a:srgbClr val="FF6600"/>
      </a:accent5>
      <a:accent6>
        <a:srgbClr val="800080"/>
      </a:accent6>
      <a:hlink>
        <a:srgbClr val="3366FF"/>
      </a:hlink>
      <a:folHlink>
        <a:srgbClr val="808080"/>
      </a:folHlink>
    </a:clrScheme>
    <a:fontScheme name="Emers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1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1" i="0" u="none" strike="noStrike" cap="none" dirty="0" smtClean="0">
            <a:ln w="0">
              <a:noFill/>
            </a:ln>
            <a:effectLst/>
            <a:latin typeface="Arial" charset="0"/>
          </a:defRPr>
        </a:defPPr>
      </a:lstStyle>
    </a:spDef>
    <a:lnDef>
      <a:spPr bwMode="auto"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stealth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ctr">
          <a:defRPr sz="2000" b="1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View_x0020_Options xmlns="b0f88024-a851-478b-b785-b83bdd30d869">View Online or Download</View_x0020_Option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D4B89383A19A49A64390E7DD1A53C5" ma:contentTypeVersion="1" ma:contentTypeDescription="Create a new document." ma:contentTypeScope="" ma:versionID="66260a7bd196c50f436ecc1bdedd7792">
  <xsd:schema xmlns:xsd="http://www.w3.org/2001/XMLSchema" xmlns:p="http://schemas.microsoft.com/office/2006/metadata/properties" xmlns:ns2="b0f88024-a851-478b-b785-b83bdd30d869" targetNamespace="http://schemas.microsoft.com/office/2006/metadata/properties" ma:root="true" ma:fieldsID="40f8bd091f1f68607858a4c1e0c2c802" ns2:_="">
    <xsd:import namespace="b0f88024-a851-478b-b785-b83bdd30d869"/>
    <xsd:element name="properties">
      <xsd:complexType>
        <xsd:sequence>
          <xsd:element name="documentManagement">
            <xsd:complexType>
              <xsd:all>
                <xsd:element ref="ns2:View_x0020_Option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b0f88024-a851-478b-b785-b83bdd30d869" elementFormDefault="qualified">
    <xsd:import namespace="http://schemas.microsoft.com/office/2006/documentManagement/types"/>
    <xsd:element name="View_x0020_Options" ma:index="8" nillable="true" ma:displayName="View Options" ma:internalName="View_x0020_Option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29E4E1-860E-4AC0-881B-72CBFDF6A236}">
  <ds:schemaRefs>
    <ds:schemaRef ds:uri="http://schemas.microsoft.com/office/2006/metadata/properties"/>
    <ds:schemaRef ds:uri="b0f88024-a851-478b-b785-b83bdd30d869"/>
  </ds:schemaRefs>
</ds:datastoreItem>
</file>

<file path=customXml/itemProps2.xml><?xml version="1.0" encoding="utf-8"?>
<ds:datastoreItem xmlns:ds="http://schemas.openxmlformats.org/officeDocument/2006/customXml" ds:itemID="{CADBEAD5-7BCB-47D0-83B4-1A70BCC8DB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f88024-a851-478b-b785-b83bdd30d86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871FD98-B9F1-4651-8860-B23F79C829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Copy of Emerson Internal template</Template>
  <TotalTime>16024</TotalTime>
  <Words>555</Words>
  <Application>Microsoft Office PowerPoint</Application>
  <PresentationFormat>On-screen Show (4:3)</PresentationFormat>
  <Paragraphs>156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ENP Template_wht_Avocent</vt:lpstr>
      <vt:lpstr>Emerson Theme</vt:lpstr>
      <vt:lpstr>1_Emerson Theme</vt:lpstr>
      <vt:lpstr>1_Emerson template</vt:lpstr>
      <vt:lpstr>2_Emerson Theme</vt:lpstr>
      <vt:lpstr>Emerson in the Energy Sector</vt:lpstr>
      <vt:lpstr>Emerson At-a-Glance 2011</vt:lpstr>
      <vt:lpstr>Emerson is a Leader in Its Core Global Businesses &amp; Markets </vt:lpstr>
      <vt:lpstr>2010 Total U.S. Energy Consumption</vt:lpstr>
      <vt:lpstr>Emerson Network Power  Enabling Business-Critical Continuity™</vt:lpstr>
      <vt:lpstr>Traditional Data Center Approach</vt:lpstr>
      <vt:lpstr>Infrastructure Imperatives</vt:lpstr>
      <vt:lpstr>Traditional Solution : Add Buffer To Increase Availability</vt:lpstr>
      <vt:lpstr>Autonomic Nervous  System</vt:lpstr>
      <vt:lpstr>Our Approach to Data Center Infrastructure Management</vt:lpstr>
      <vt:lpstr>Trellis Platform –  The Complete Package</vt:lpstr>
    </vt:vector>
  </TitlesOfParts>
  <Company>Avocent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Level status by site</dc:title>
  <dc:creator>klee</dc:creator>
  <cp:lastModifiedBy>Gomez, Erica </cp:lastModifiedBy>
  <cp:revision>677</cp:revision>
  <dcterms:created xsi:type="dcterms:W3CDTF">2011-03-23T02:45:55Z</dcterms:created>
  <dcterms:modified xsi:type="dcterms:W3CDTF">2012-08-13T20:30:24Z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0x01010041D4B89383A19A49A64390E7DD1A53C5</vt:lpwstr>
  </property>
</Properties>
</file>