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318" r:id="rId3"/>
    <p:sldId id="317" r:id="rId4"/>
    <p:sldId id="320" r:id="rId5"/>
    <p:sldId id="322" r:id="rId6"/>
    <p:sldId id="323" r:id="rId7"/>
    <p:sldId id="324" r:id="rId8"/>
    <p:sldId id="327" r:id="rId9"/>
    <p:sldId id="325" r:id="rId10"/>
    <p:sldId id="326" r:id="rId11"/>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12F417"/>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5" autoAdjust="0"/>
    <p:restoredTop sz="79886" autoAdjust="0"/>
  </p:normalViewPr>
  <p:slideViewPr>
    <p:cSldViewPr>
      <p:cViewPr>
        <p:scale>
          <a:sx n="89" d="100"/>
          <a:sy n="89" d="100"/>
        </p:scale>
        <p:origin x="-1212" y="444"/>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C7D19-A690-419D-99F8-06B138E8A139}" type="doc">
      <dgm:prSet loTypeId="urn:microsoft.com/office/officeart/2005/8/layout/venn1" loCatId="relationship" qsTypeId="urn:microsoft.com/office/officeart/2005/8/quickstyle/simple5" qsCatId="simple" csTypeId="urn:microsoft.com/office/officeart/2005/8/colors/colorful5" csCatId="colorful" phldr="1"/>
      <dgm:spPr/>
    </dgm:pt>
    <dgm:pt modelId="{C1C5C6EA-92A4-4547-80FC-B5972AD299D3}">
      <dgm:prSet phldrT="[Text]" custT="1"/>
      <dgm:spPr>
        <a:solidFill>
          <a:schemeClr val="accent3">
            <a:lumMod val="20000"/>
            <a:lumOff val="80000"/>
            <a:alpha val="50000"/>
          </a:schemeClr>
        </a:solidFill>
      </dgm:spPr>
      <dgm:t>
        <a:bodyPr/>
        <a:lstStyle/>
        <a:p>
          <a:endParaRPr lang="en-US" sz="1600" dirty="0">
            <a:latin typeface="Tahoma" pitchFamily="34" charset="0"/>
            <a:cs typeface="Tahoma" pitchFamily="34" charset="0"/>
          </a:endParaRPr>
        </a:p>
      </dgm:t>
    </dgm:pt>
    <dgm:pt modelId="{8660C0A8-FE5C-4442-BD29-9FC43C80B807}" type="parTrans" cxnId="{22DBCBA2-1490-4416-8045-C44724272201}">
      <dgm:prSet/>
      <dgm:spPr/>
      <dgm:t>
        <a:bodyPr/>
        <a:lstStyle/>
        <a:p>
          <a:endParaRPr lang="en-US">
            <a:latin typeface="Tahoma" pitchFamily="34" charset="0"/>
            <a:cs typeface="Tahoma" pitchFamily="34" charset="0"/>
          </a:endParaRPr>
        </a:p>
      </dgm:t>
    </dgm:pt>
    <dgm:pt modelId="{39296909-059C-4608-86C3-33D8367EC7A4}" type="sibTrans" cxnId="{22DBCBA2-1490-4416-8045-C44724272201}">
      <dgm:prSet/>
      <dgm:spPr/>
      <dgm:t>
        <a:bodyPr/>
        <a:lstStyle/>
        <a:p>
          <a:endParaRPr lang="en-US">
            <a:latin typeface="Tahoma" pitchFamily="34" charset="0"/>
            <a:cs typeface="Tahoma" pitchFamily="34" charset="0"/>
          </a:endParaRPr>
        </a:p>
      </dgm:t>
    </dgm:pt>
    <dgm:pt modelId="{31376276-7056-4A75-83EA-A1D03176251C}">
      <dgm:prSet phldrT="[Text]" custT="1"/>
      <dgm:spPr>
        <a:solidFill>
          <a:schemeClr val="accent3">
            <a:lumMod val="75000"/>
            <a:alpha val="50000"/>
          </a:schemeClr>
        </a:solidFill>
      </dgm:spPr>
      <dgm:t>
        <a:bodyPr/>
        <a:lstStyle/>
        <a:p>
          <a:endParaRPr lang="en-US" sz="1600" dirty="0">
            <a:effectLst>
              <a:outerShdw blurRad="38100" dist="38100" dir="2700000" algn="tl">
                <a:srgbClr val="000000">
                  <a:alpha val="43137"/>
                </a:srgbClr>
              </a:outerShdw>
            </a:effectLst>
            <a:latin typeface="Tahoma" pitchFamily="34" charset="0"/>
            <a:cs typeface="Tahoma" pitchFamily="34" charset="0"/>
          </a:endParaRPr>
        </a:p>
      </dgm:t>
    </dgm:pt>
    <dgm:pt modelId="{3A33F08E-D9EF-4CE7-BE51-F0DBAE65C700}" type="parTrans" cxnId="{F2D1DAF1-9F87-4450-ABC5-985A039DC734}">
      <dgm:prSet/>
      <dgm:spPr/>
      <dgm:t>
        <a:bodyPr/>
        <a:lstStyle/>
        <a:p>
          <a:endParaRPr lang="en-US">
            <a:latin typeface="Tahoma" pitchFamily="34" charset="0"/>
            <a:cs typeface="Tahoma" pitchFamily="34" charset="0"/>
          </a:endParaRPr>
        </a:p>
      </dgm:t>
    </dgm:pt>
    <dgm:pt modelId="{D3E83C90-3FDD-4DD1-BBC9-E7E0A9E04575}" type="sibTrans" cxnId="{F2D1DAF1-9F87-4450-ABC5-985A039DC734}">
      <dgm:prSet/>
      <dgm:spPr/>
      <dgm:t>
        <a:bodyPr/>
        <a:lstStyle/>
        <a:p>
          <a:endParaRPr lang="en-US">
            <a:latin typeface="Tahoma" pitchFamily="34" charset="0"/>
            <a:cs typeface="Tahoma" pitchFamily="34" charset="0"/>
          </a:endParaRPr>
        </a:p>
      </dgm:t>
    </dgm:pt>
    <dgm:pt modelId="{60D2268D-D6B4-463D-8F4A-85864B26BBFA}">
      <dgm:prSet phldrT="[Text]" custT="1"/>
      <dgm:spPr>
        <a:solidFill>
          <a:schemeClr val="accent3">
            <a:lumMod val="60000"/>
            <a:lumOff val="40000"/>
            <a:alpha val="50000"/>
          </a:schemeClr>
        </a:solidFill>
      </dgm:spPr>
      <dgm:t>
        <a:bodyPr/>
        <a:lstStyle/>
        <a:p>
          <a:endParaRPr lang="en-US" sz="1400" dirty="0">
            <a:effectLst>
              <a:outerShdw blurRad="38100" dist="38100" dir="2700000" algn="tl">
                <a:srgbClr val="000000">
                  <a:alpha val="43137"/>
                </a:srgbClr>
              </a:outerShdw>
            </a:effectLst>
            <a:latin typeface="Tahoma" pitchFamily="34" charset="0"/>
            <a:cs typeface="Tahoma" pitchFamily="34" charset="0"/>
          </a:endParaRPr>
        </a:p>
      </dgm:t>
    </dgm:pt>
    <dgm:pt modelId="{6F457515-16A9-4521-A584-43E4E4BB4E01}" type="parTrans" cxnId="{5834703A-75AA-4461-9858-4D421A2B58FA}">
      <dgm:prSet/>
      <dgm:spPr/>
      <dgm:t>
        <a:bodyPr/>
        <a:lstStyle/>
        <a:p>
          <a:endParaRPr lang="en-US">
            <a:latin typeface="Tahoma" pitchFamily="34" charset="0"/>
            <a:cs typeface="Tahoma" pitchFamily="34" charset="0"/>
          </a:endParaRPr>
        </a:p>
      </dgm:t>
    </dgm:pt>
    <dgm:pt modelId="{7902805C-912D-4403-A3CC-BA1F992F6F3E}" type="sibTrans" cxnId="{5834703A-75AA-4461-9858-4D421A2B58FA}">
      <dgm:prSet/>
      <dgm:spPr/>
      <dgm:t>
        <a:bodyPr/>
        <a:lstStyle/>
        <a:p>
          <a:endParaRPr lang="en-US">
            <a:latin typeface="Tahoma" pitchFamily="34" charset="0"/>
            <a:cs typeface="Tahoma" pitchFamily="34" charset="0"/>
          </a:endParaRPr>
        </a:p>
      </dgm:t>
    </dgm:pt>
    <dgm:pt modelId="{B0FE4BCD-063D-4149-BB37-549DCA043832}" type="pres">
      <dgm:prSet presAssocID="{9ABC7D19-A690-419D-99F8-06B138E8A139}" presName="compositeShape" presStyleCnt="0">
        <dgm:presLayoutVars>
          <dgm:chMax val="7"/>
          <dgm:dir/>
          <dgm:resizeHandles val="exact"/>
        </dgm:presLayoutVars>
      </dgm:prSet>
      <dgm:spPr/>
    </dgm:pt>
    <dgm:pt modelId="{9211EF9E-FFF0-474B-BCAC-8A3D18F5AE3E}" type="pres">
      <dgm:prSet presAssocID="{C1C5C6EA-92A4-4547-80FC-B5972AD299D3}" presName="circ1" presStyleLbl="vennNode1" presStyleIdx="0" presStyleCnt="3"/>
      <dgm:spPr/>
      <dgm:t>
        <a:bodyPr/>
        <a:lstStyle/>
        <a:p>
          <a:endParaRPr lang="en-US"/>
        </a:p>
      </dgm:t>
    </dgm:pt>
    <dgm:pt modelId="{FA09EE34-DCDB-4BF7-A9DA-0685DED1C50D}" type="pres">
      <dgm:prSet presAssocID="{C1C5C6EA-92A4-4547-80FC-B5972AD299D3}" presName="circ1Tx" presStyleLbl="revTx" presStyleIdx="0" presStyleCnt="0">
        <dgm:presLayoutVars>
          <dgm:chMax val="0"/>
          <dgm:chPref val="0"/>
          <dgm:bulletEnabled val="1"/>
        </dgm:presLayoutVars>
      </dgm:prSet>
      <dgm:spPr/>
      <dgm:t>
        <a:bodyPr/>
        <a:lstStyle/>
        <a:p>
          <a:endParaRPr lang="en-US"/>
        </a:p>
      </dgm:t>
    </dgm:pt>
    <dgm:pt modelId="{C63B4B64-5F8A-4F8B-A5CB-F65196EE1B87}" type="pres">
      <dgm:prSet presAssocID="{31376276-7056-4A75-83EA-A1D03176251C}" presName="circ2" presStyleLbl="vennNode1" presStyleIdx="1" presStyleCnt="3"/>
      <dgm:spPr/>
      <dgm:t>
        <a:bodyPr/>
        <a:lstStyle/>
        <a:p>
          <a:endParaRPr lang="en-US"/>
        </a:p>
      </dgm:t>
    </dgm:pt>
    <dgm:pt modelId="{9EF8027C-263E-430A-82B2-B10E9421E376}" type="pres">
      <dgm:prSet presAssocID="{31376276-7056-4A75-83EA-A1D03176251C}" presName="circ2Tx" presStyleLbl="revTx" presStyleIdx="0" presStyleCnt="0">
        <dgm:presLayoutVars>
          <dgm:chMax val="0"/>
          <dgm:chPref val="0"/>
          <dgm:bulletEnabled val="1"/>
        </dgm:presLayoutVars>
      </dgm:prSet>
      <dgm:spPr/>
      <dgm:t>
        <a:bodyPr/>
        <a:lstStyle/>
        <a:p>
          <a:endParaRPr lang="en-US"/>
        </a:p>
      </dgm:t>
    </dgm:pt>
    <dgm:pt modelId="{76B8A1B5-D096-4DCE-AE88-BC865890AF3C}" type="pres">
      <dgm:prSet presAssocID="{60D2268D-D6B4-463D-8F4A-85864B26BBFA}" presName="circ3" presStyleLbl="vennNode1" presStyleIdx="2" presStyleCnt="3"/>
      <dgm:spPr/>
      <dgm:t>
        <a:bodyPr/>
        <a:lstStyle/>
        <a:p>
          <a:endParaRPr lang="en-US"/>
        </a:p>
      </dgm:t>
    </dgm:pt>
    <dgm:pt modelId="{09CB80EF-5819-4CA8-B7B3-5E7325F0BDA5}" type="pres">
      <dgm:prSet presAssocID="{60D2268D-D6B4-463D-8F4A-85864B26BBFA}" presName="circ3Tx" presStyleLbl="revTx" presStyleIdx="0" presStyleCnt="0">
        <dgm:presLayoutVars>
          <dgm:chMax val="0"/>
          <dgm:chPref val="0"/>
          <dgm:bulletEnabled val="1"/>
        </dgm:presLayoutVars>
      </dgm:prSet>
      <dgm:spPr/>
      <dgm:t>
        <a:bodyPr/>
        <a:lstStyle/>
        <a:p>
          <a:endParaRPr lang="en-US"/>
        </a:p>
      </dgm:t>
    </dgm:pt>
  </dgm:ptLst>
  <dgm:cxnLst>
    <dgm:cxn modelId="{9AD0A431-5D46-449A-B031-85F811BB0618}" type="presOf" srcId="{31376276-7056-4A75-83EA-A1D03176251C}" destId="{C63B4B64-5F8A-4F8B-A5CB-F65196EE1B87}" srcOrd="0" destOrd="0" presId="urn:microsoft.com/office/officeart/2005/8/layout/venn1"/>
    <dgm:cxn modelId="{FB602550-8590-4282-87AF-608D83C32E52}" type="presOf" srcId="{60D2268D-D6B4-463D-8F4A-85864B26BBFA}" destId="{09CB80EF-5819-4CA8-B7B3-5E7325F0BDA5}" srcOrd="1" destOrd="0" presId="urn:microsoft.com/office/officeart/2005/8/layout/venn1"/>
    <dgm:cxn modelId="{22DBCBA2-1490-4416-8045-C44724272201}" srcId="{9ABC7D19-A690-419D-99F8-06B138E8A139}" destId="{C1C5C6EA-92A4-4547-80FC-B5972AD299D3}" srcOrd="0" destOrd="0" parTransId="{8660C0A8-FE5C-4442-BD29-9FC43C80B807}" sibTransId="{39296909-059C-4608-86C3-33D8367EC7A4}"/>
    <dgm:cxn modelId="{90E6FDA1-100E-4AF8-B0FC-33AEE62E2364}" type="presOf" srcId="{9ABC7D19-A690-419D-99F8-06B138E8A139}" destId="{B0FE4BCD-063D-4149-BB37-549DCA043832}" srcOrd="0" destOrd="0" presId="urn:microsoft.com/office/officeart/2005/8/layout/venn1"/>
    <dgm:cxn modelId="{333C839A-C087-4EB4-A5A8-5E09EB47594B}" type="presOf" srcId="{31376276-7056-4A75-83EA-A1D03176251C}" destId="{9EF8027C-263E-430A-82B2-B10E9421E376}" srcOrd="1" destOrd="0" presId="urn:microsoft.com/office/officeart/2005/8/layout/venn1"/>
    <dgm:cxn modelId="{5834703A-75AA-4461-9858-4D421A2B58FA}" srcId="{9ABC7D19-A690-419D-99F8-06B138E8A139}" destId="{60D2268D-D6B4-463D-8F4A-85864B26BBFA}" srcOrd="2" destOrd="0" parTransId="{6F457515-16A9-4521-A584-43E4E4BB4E01}" sibTransId="{7902805C-912D-4403-A3CC-BA1F992F6F3E}"/>
    <dgm:cxn modelId="{87452836-D919-497D-B18A-5FC1AC4BD723}" type="presOf" srcId="{60D2268D-D6B4-463D-8F4A-85864B26BBFA}" destId="{76B8A1B5-D096-4DCE-AE88-BC865890AF3C}" srcOrd="0" destOrd="0" presId="urn:microsoft.com/office/officeart/2005/8/layout/venn1"/>
    <dgm:cxn modelId="{63BD8119-67A6-4EFB-8DD2-B6D5B343911C}" type="presOf" srcId="{C1C5C6EA-92A4-4547-80FC-B5972AD299D3}" destId="{FA09EE34-DCDB-4BF7-A9DA-0685DED1C50D}" srcOrd="1" destOrd="0" presId="urn:microsoft.com/office/officeart/2005/8/layout/venn1"/>
    <dgm:cxn modelId="{F2D1DAF1-9F87-4450-ABC5-985A039DC734}" srcId="{9ABC7D19-A690-419D-99F8-06B138E8A139}" destId="{31376276-7056-4A75-83EA-A1D03176251C}" srcOrd="1" destOrd="0" parTransId="{3A33F08E-D9EF-4CE7-BE51-F0DBAE65C700}" sibTransId="{D3E83C90-3FDD-4DD1-BBC9-E7E0A9E04575}"/>
    <dgm:cxn modelId="{6B45734B-A8D5-426D-AE2F-529953D567FF}" type="presOf" srcId="{C1C5C6EA-92A4-4547-80FC-B5972AD299D3}" destId="{9211EF9E-FFF0-474B-BCAC-8A3D18F5AE3E}" srcOrd="0" destOrd="0" presId="urn:microsoft.com/office/officeart/2005/8/layout/venn1"/>
    <dgm:cxn modelId="{ADB130CD-4A4C-4D18-A637-B87B21490892}" type="presParOf" srcId="{B0FE4BCD-063D-4149-BB37-549DCA043832}" destId="{9211EF9E-FFF0-474B-BCAC-8A3D18F5AE3E}" srcOrd="0" destOrd="0" presId="urn:microsoft.com/office/officeart/2005/8/layout/venn1"/>
    <dgm:cxn modelId="{B6126710-91FC-4FDE-AD19-C3E9BECB671C}" type="presParOf" srcId="{B0FE4BCD-063D-4149-BB37-549DCA043832}" destId="{FA09EE34-DCDB-4BF7-A9DA-0685DED1C50D}" srcOrd="1" destOrd="0" presId="urn:microsoft.com/office/officeart/2005/8/layout/venn1"/>
    <dgm:cxn modelId="{C167E2D6-BE7F-425E-8FAF-99DC15215CF4}" type="presParOf" srcId="{B0FE4BCD-063D-4149-BB37-549DCA043832}" destId="{C63B4B64-5F8A-4F8B-A5CB-F65196EE1B87}" srcOrd="2" destOrd="0" presId="urn:microsoft.com/office/officeart/2005/8/layout/venn1"/>
    <dgm:cxn modelId="{893FD5D6-3CD7-4C5C-9A5B-26F9FBEDEA4C}" type="presParOf" srcId="{B0FE4BCD-063D-4149-BB37-549DCA043832}" destId="{9EF8027C-263E-430A-82B2-B10E9421E376}" srcOrd="3" destOrd="0" presId="urn:microsoft.com/office/officeart/2005/8/layout/venn1"/>
    <dgm:cxn modelId="{3A7D0BFC-2141-43A7-90BE-6AFD964B9527}" type="presParOf" srcId="{B0FE4BCD-063D-4149-BB37-549DCA043832}" destId="{76B8A1B5-D096-4DCE-AE88-BC865890AF3C}" srcOrd="4" destOrd="0" presId="urn:microsoft.com/office/officeart/2005/8/layout/venn1"/>
    <dgm:cxn modelId="{8DA342BE-A5E0-4863-939E-2A322FDBCDAD}" type="presParOf" srcId="{B0FE4BCD-063D-4149-BB37-549DCA043832}" destId="{09CB80EF-5819-4CA8-B7B3-5E7325F0BDA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1EF9E-FFF0-474B-BCAC-8A3D18F5AE3E}">
      <dsp:nvSpPr>
        <dsp:cNvPr id="0" name=""/>
        <dsp:cNvSpPr/>
      </dsp:nvSpPr>
      <dsp:spPr>
        <a:xfrm>
          <a:off x="1630679" y="54292"/>
          <a:ext cx="2606040" cy="2606040"/>
        </a:xfrm>
        <a:prstGeom prst="ellipse">
          <a:avLst/>
        </a:prstGeom>
        <a:solidFill>
          <a:schemeClr val="accent3">
            <a:lumMod val="20000"/>
            <a:lumOff val="80000"/>
            <a:alpha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latin typeface="Tahoma" pitchFamily="34" charset="0"/>
            <a:cs typeface="Tahoma" pitchFamily="34" charset="0"/>
          </a:endParaRPr>
        </a:p>
      </dsp:txBody>
      <dsp:txXfrm>
        <a:off x="1978151" y="510349"/>
        <a:ext cx="1911096" cy="1172718"/>
      </dsp:txXfrm>
    </dsp:sp>
    <dsp:sp modelId="{C63B4B64-5F8A-4F8B-A5CB-F65196EE1B87}">
      <dsp:nvSpPr>
        <dsp:cNvPr id="0" name=""/>
        <dsp:cNvSpPr/>
      </dsp:nvSpPr>
      <dsp:spPr>
        <a:xfrm>
          <a:off x="2571026" y="1683067"/>
          <a:ext cx="2606040" cy="2606040"/>
        </a:xfrm>
        <a:prstGeom prst="ellipse">
          <a:avLst/>
        </a:prstGeom>
        <a:solidFill>
          <a:schemeClr val="accent3">
            <a:lumMod val="75000"/>
            <a:alpha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effectLst>
              <a:outerShdw blurRad="38100" dist="38100" dir="2700000" algn="tl">
                <a:srgbClr val="000000">
                  <a:alpha val="43137"/>
                </a:srgbClr>
              </a:outerShdw>
            </a:effectLst>
            <a:latin typeface="Tahoma" pitchFamily="34" charset="0"/>
            <a:cs typeface="Tahoma" pitchFamily="34" charset="0"/>
          </a:endParaRPr>
        </a:p>
      </dsp:txBody>
      <dsp:txXfrm>
        <a:off x="3368040" y="2356294"/>
        <a:ext cx="1563624" cy="1433322"/>
      </dsp:txXfrm>
    </dsp:sp>
    <dsp:sp modelId="{76B8A1B5-D096-4DCE-AE88-BC865890AF3C}">
      <dsp:nvSpPr>
        <dsp:cNvPr id="0" name=""/>
        <dsp:cNvSpPr/>
      </dsp:nvSpPr>
      <dsp:spPr>
        <a:xfrm>
          <a:off x="690333" y="1683067"/>
          <a:ext cx="2606040" cy="2606040"/>
        </a:xfrm>
        <a:prstGeom prst="ellipse">
          <a:avLst/>
        </a:prstGeom>
        <a:solidFill>
          <a:schemeClr val="accent3">
            <a:lumMod val="60000"/>
            <a:lumOff val="40000"/>
            <a:alpha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effectLst>
              <a:outerShdw blurRad="38100" dist="38100" dir="2700000" algn="tl">
                <a:srgbClr val="000000">
                  <a:alpha val="43137"/>
                </a:srgbClr>
              </a:outerShdw>
            </a:effectLst>
            <a:latin typeface="Tahoma" pitchFamily="34" charset="0"/>
            <a:cs typeface="Tahoma" pitchFamily="34" charset="0"/>
          </a:endParaRPr>
        </a:p>
      </dsp:txBody>
      <dsp:txXfrm>
        <a:off x="935735" y="2356294"/>
        <a:ext cx="1563624" cy="143332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943" cy="351155"/>
          </a:xfrm>
          <a:prstGeom prst="rect">
            <a:avLst/>
          </a:prstGeom>
        </p:spPr>
        <p:txBody>
          <a:bodyPr vert="horz" lIns="93323" tIns="46661" rIns="93323" bIns="46661" rtlCol="0"/>
          <a:lstStyle>
            <a:lvl1pPr algn="l">
              <a:defRPr sz="1200"/>
            </a:lvl1pPr>
          </a:lstStyle>
          <a:p>
            <a:endParaRPr lang="en-US"/>
          </a:p>
        </p:txBody>
      </p:sp>
      <p:sp>
        <p:nvSpPr>
          <p:cNvPr id="3" name="Date Placeholder 2"/>
          <p:cNvSpPr>
            <a:spLocks noGrp="1"/>
          </p:cNvSpPr>
          <p:nvPr>
            <p:ph type="dt" sz="quarter" idx="1"/>
          </p:nvPr>
        </p:nvSpPr>
        <p:spPr>
          <a:xfrm>
            <a:off x="5273004" y="0"/>
            <a:ext cx="4033943" cy="351155"/>
          </a:xfrm>
          <a:prstGeom prst="rect">
            <a:avLst/>
          </a:prstGeom>
        </p:spPr>
        <p:txBody>
          <a:bodyPr vert="horz" lIns="93323" tIns="46661" rIns="93323" bIns="46661" rtlCol="0"/>
          <a:lstStyle>
            <a:lvl1pPr algn="r">
              <a:defRPr sz="1200"/>
            </a:lvl1pPr>
          </a:lstStyle>
          <a:p>
            <a:fld id="{D150D7C6-E111-452C-A569-A7C67FF6A60C}" type="datetimeFigureOut">
              <a:rPr lang="en-US" smtClean="0"/>
              <a:pPr/>
              <a:t>8/17/2012</a:t>
            </a:fld>
            <a:endParaRPr lang="en-US"/>
          </a:p>
        </p:txBody>
      </p:sp>
      <p:sp>
        <p:nvSpPr>
          <p:cNvPr id="4" name="Footer Placeholder 3"/>
          <p:cNvSpPr>
            <a:spLocks noGrp="1"/>
          </p:cNvSpPr>
          <p:nvPr>
            <p:ph type="ftr" sz="quarter" idx="2"/>
          </p:nvPr>
        </p:nvSpPr>
        <p:spPr>
          <a:xfrm>
            <a:off x="2" y="6670726"/>
            <a:ext cx="4033943" cy="351155"/>
          </a:xfrm>
          <a:prstGeom prst="rect">
            <a:avLst/>
          </a:prstGeom>
        </p:spPr>
        <p:txBody>
          <a:bodyPr vert="horz" lIns="93323" tIns="46661" rIns="93323" bIns="46661"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6"/>
            <a:ext cx="4033943" cy="351155"/>
          </a:xfrm>
          <a:prstGeom prst="rect">
            <a:avLst/>
          </a:prstGeom>
        </p:spPr>
        <p:txBody>
          <a:bodyPr vert="horz" lIns="93323" tIns="46661" rIns="93323" bIns="46661" rtlCol="0" anchor="b"/>
          <a:lstStyle>
            <a:lvl1pPr algn="r">
              <a:defRPr sz="1200"/>
            </a:lvl1pPr>
          </a:lstStyle>
          <a:p>
            <a:fld id="{B0142F92-3466-4A26-B29B-C928FB763F6E}" type="slidenum">
              <a:rPr lang="en-US" smtClean="0"/>
              <a:pPr/>
              <a:t>‹#›</a:t>
            </a:fld>
            <a:endParaRPr lang="en-US"/>
          </a:p>
        </p:txBody>
      </p:sp>
    </p:spTree>
    <p:extLst>
      <p:ext uri="{BB962C8B-B14F-4D97-AF65-F5344CB8AC3E}">
        <p14:creationId xmlns:p14="http://schemas.microsoft.com/office/powerpoint/2010/main" val="461374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943" cy="351155"/>
          </a:xfrm>
          <a:prstGeom prst="rect">
            <a:avLst/>
          </a:prstGeom>
        </p:spPr>
        <p:txBody>
          <a:bodyPr vert="horz" lIns="93323" tIns="46661" rIns="93323" bIns="46661"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3323" tIns="46661" rIns="93323" bIns="46661" rtlCol="0"/>
          <a:lstStyle>
            <a:lvl1pPr algn="r">
              <a:defRPr sz="1200"/>
            </a:lvl1pPr>
          </a:lstStyle>
          <a:p>
            <a:fld id="{BA1868DB-8E4C-44B1-8211-B006AE3B88D8}" type="datetimeFigureOut">
              <a:rPr lang="en-US" smtClean="0"/>
              <a:pPr/>
              <a:t>8/17/2012</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3" tIns="46661" rIns="93323" bIns="46661"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3" tIns="46661" rIns="93323" bIns="4666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70726"/>
            <a:ext cx="4033943" cy="351155"/>
          </a:xfrm>
          <a:prstGeom prst="rect">
            <a:avLst/>
          </a:prstGeom>
        </p:spPr>
        <p:txBody>
          <a:bodyPr vert="horz" lIns="93323" tIns="46661" rIns="93323" bIns="46661"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3" tIns="46661" rIns="93323" bIns="46661" rtlCol="0" anchor="b"/>
          <a:lstStyle>
            <a:lvl1pPr algn="r">
              <a:defRPr sz="1200"/>
            </a:lvl1pPr>
          </a:lstStyle>
          <a:p>
            <a:fld id="{5C71D6AB-789F-4DBB-81FD-995BF1A8BAA5}" type="slidenum">
              <a:rPr lang="en-US" smtClean="0"/>
              <a:pPr/>
              <a:t>‹#›</a:t>
            </a:fld>
            <a:endParaRPr lang="en-US"/>
          </a:p>
        </p:txBody>
      </p:sp>
    </p:spTree>
    <p:extLst>
      <p:ext uri="{BB962C8B-B14F-4D97-AF65-F5344CB8AC3E}">
        <p14:creationId xmlns:p14="http://schemas.microsoft.com/office/powerpoint/2010/main" val="266069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been wanting to come see you to tell you about Cyber Huntsville.  Jay has been in to see your staff, as well as the AMC G-5 and </a:t>
            </a:r>
            <a:r>
              <a:rPr lang="en-US" baseline="0" dirty="0" smtClean="0"/>
              <a:t>G-2, but we’ve been especially eager to come see you, and I thank you for making the time for this visit.</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1</a:t>
            </a:fld>
            <a:endParaRPr lang="en-US"/>
          </a:p>
        </p:txBody>
      </p:sp>
    </p:spTree>
    <p:extLst>
      <p:ext uri="{BB962C8B-B14F-4D97-AF65-F5344CB8AC3E}">
        <p14:creationId xmlns:p14="http://schemas.microsoft.com/office/powerpoint/2010/main" val="1869848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Huntsville is a unique place, and they didn’t name us one of the country’s geekiest cities for no reason.  We arguably</a:t>
            </a:r>
            <a:r>
              <a:rPr lang="en-US" baseline="0" dirty="0" smtClean="0"/>
              <a:t> have the best systems engineering capabilities in the world.  We also have the highest concentrations of engineers and scientists in the country.  It is these people that make Huntsville a terrific place to build a world-class cyber capability.  Huntsville also has a unique culture of collaboration, and that is what Cyber Huntsville is about—bringing together all Government, all industry, and all academia of the Tennessee Valley to solve some extremely tough challenges in the area of cyber.  We have better building blocks than any other place for development of a cyber center of excellence with global reputation and global reach, and we are moving out on that quest.  As you can see, our mission leverages our inherent strengths.</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2</a:t>
            </a:fld>
            <a:endParaRPr lang="en-US"/>
          </a:p>
        </p:txBody>
      </p:sp>
    </p:spTree>
    <p:extLst>
      <p:ext uri="{BB962C8B-B14F-4D97-AF65-F5344CB8AC3E}">
        <p14:creationId xmlns:p14="http://schemas.microsoft.com/office/powerpoint/2010/main" val="1881958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been very successful in getting </a:t>
            </a:r>
            <a:r>
              <a:rPr lang="en-US" baseline="0" dirty="0" smtClean="0"/>
              <a:t>members of Government, industry, and academia on board with Cyber Huntsville.  Besides recognizing the inherent goodness of collaboration, they also recognize that there is other value for each of their organizations.  Some of that value is seen on this chart.  One of the biggest benefits of Cyber Huntsville is diversifying Huntsville’s business portfolio.  As you know, Huntsville has been able to retain its AAA bond rating.  Amongst other things, Cyber will help strengthen our position and help us retain that top rating in the future.</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4</a:t>
            </a:fld>
            <a:endParaRPr lang="en-US"/>
          </a:p>
        </p:txBody>
      </p:sp>
    </p:spTree>
    <p:extLst>
      <p:ext uri="{BB962C8B-B14F-4D97-AF65-F5344CB8AC3E}">
        <p14:creationId xmlns:p14="http://schemas.microsoft.com/office/powerpoint/2010/main" val="770620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an unbelievably hard-working group of volunteers, we have accomplished</a:t>
            </a:r>
            <a:r>
              <a:rPr lang="en-US" baseline="0" dirty="0" smtClean="0"/>
              <a:t> a massive amount in the past year.  We’ve rallied and educated the local community.  We’ve also created an awareness of Cyber Huntsville both nationally and internationally.</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5</a:t>
            </a:fld>
            <a:endParaRPr lang="en-US"/>
          </a:p>
        </p:txBody>
      </p:sp>
    </p:spTree>
    <p:extLst>
      <p:ext uri="{BB962C8B-B14F-4D97-AF65-F5344CB8AC3E}">
        <p14:creationId xmlns:p14="http://schemas.microsoft.com/office/powerpoint/2010/main" val="331462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also created a survey that determines our</a:t>
            </a:r>
            <a:r>
              <a:rPr lang="en-US" baseline="0" dirty="0" smtClean="0"/>
              <a:t> strengths, determines the areas where we need to improve in cyber, and determines the local needs for cyber support. Besides the developing the survey, we also co-sponsored a 300-person Cyber Security Summit with the Information Systems Security Association and </a:t>
            </a:r>
            <a:r>
              <a:rPr lang="en-US" baseline="0" dirty="0" err="1" smtClean="0"/>
              <a:t>Infragard</a:t>
            </a:r>
            <a:r>
              <a:rPr lang="en-US" baseline="0" dirty="0" smtClean="0"/>
              <a:t> (a collaborative group of citizens and the Federal Bureau of Investigations).  We had lots of great speakers who helped us broaden our cyber knowledge.  </a:t>
            </a:r>
          </a:p>
          <a:p>
            <a:r>
              <a:rPr lang="en-US" baseline="0" dirty="0" smtClean="0"/>
              <a:t>On June 28</a:t>
            </a:r>
            <a:r>
              <a:rPr lang="en-US" baseline="30000" dirty="0" smtClean="0"/>
              <a:t>th</a:t>
            </a:r>
            <a:r>
              <a:rPr lang="en-US" baseline="0" dirty="0" smtClean="0"/>
              <a:t>, we hosted VIPs from Department of Energy at the Undersecretary level and Department of Homeland Security at the Director level for a summit we called </a:t>
            </a:r>
            <a:r>
              <a:rPr lang="en-US" dirty="0" smtClean="0"/>
              <a:t>“Resilience of Our Critical Infrastructure and Cyber Security Summit --Lessons Learned After the Disaster” .  The point of this summit was to get DOE’s and DHS’ support for building a template for a more robust infrastructure.  We showed them all of the damage that the April tornadoes caused, and convinced them we need to be more prepared</a:t>
            </a:r>
            <a:r>
              <a:rPr lang="en-US" baseline="0" dirty="0" smtClean="0"/>
              <a:t> next time.  We also convinced them that the large-scale power outage we had could be caused by cyber attack just as it was caused by tornadoes.  Lastly, as I mentioned, we created a non-profit legal entity, complete with Officers and Board of Directors. The 501(C)(6) non-profit allows Cyber Huntsville to manage money, both money collected from conference attendees, as well as grant and other money.</a:t>
            </a:r>
          </a:p>
          <a:p>
            <a:endParaRPr lang="en-US" baseline="0" dirty="0" smtClean="0"/>
          </a:p>
          <a:p>
            <a:pPr defTabSz="914034">
              <a:defRPr/>
            </a:pPr>
            <a:r>
              <a:rPr lang="en-US" baseline="0" dirty="0" smtClean="0"/>
              <a:t>The tabletop exercise was to improve regional cyber resiliency and collective response resulting from a large-scale cyber disruption.  We will also be ramping up the Cyber Security Summit, which will be bigger than ever in 2012.</a:t>
            </a:r>
            <a:endParaRPr lang="en-US" dirty="0" smtClean="0"/>
          </a:p>
          <a:p>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6</a:t>
            </a:fld>
            <a:endParaRPr lang="en-US"/>
          </a:p>
        </p:txBody>
      </p:sp>
    </p:spTree>
    <p:extLst>
      <p:ext uri="{BB962C8B-B14F-4D97-AF65-F5344CB8AC3E}">
        <p14:creationId xmlns:p14="http://schemas.microsoft.com/office/powerpoint/2010/main" val="1564524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7</a:t>
            </a:fld>
            <a:endParaRPr lang="en-US"/>
          </a:p>
        </p:txBody>
      </p:sp>
    </p:spTree>
    <p:extLst>
      <p:ext uri="{BB962C8B-B14F-4D97-AF65-F5344CB8AC3E}">
        <p14:creationId xmlns:p14="http://schemas.microsoft.com/office/powerpoint/2010/main" val="220126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also created a survey that determines our</a:t>
            </a:r>
            <a:r>
              <a:rPr lang="en-US" baseline="0" dirty="0" smtClean="0"/>
              <a:t> strengths, determines the areas where we need to improve in cyber, and determines the local needs for cyber support. Besides the developing the survey, we also co-sponsored a 300-person Cyber Security Summit with the Information Systems Security Association and </a:t>
            </a:r>
            <a:r>
              <a:rPr lang="en-US" baseline="0" dirty="0" err="1" smtClean="0"/>
              <a:t>Infragard</a:t>
            </a:r>
            <a:r>
              <a:rPr lang="en-US" baseline="0" dirty="0" smtClean="0"/>
              <a:t> (a collaborative group of citizens and the Federal Bureau of Investigations).  We had lots of great speakers who helped us broaden our cyber knowledge.  </a:t>
            </a:r>
          </a:p>
          <a:p>
            <a:r>
              <a:rPr lang="en-US" baseline="0" dirty="0" smtClean="0"/>
              <a:t>On June 28</a:t>
            </a:r>
            <a:r>
              <a:rPr lang="en-US" baseline="30000" dirty="0" smtClean="0"/>
              <a:t>th</a:t>
            </a:r>
            <a:r>
              <a:rPr lang="en-US" baseline="0" dirty="0" smtClean="0"/>
              <a:t>, we hosted VIPs from Department of Energy at the Undersecretary level and Department of Homeland Security at the Director level for a summit we called </a:t>
            </a:r>
            <a:r>
              <a:rPr lang="en-US" dirty="0" smtClean="0"/>
              <a:t>“Resilience of Our Critical Infrastructure and Cyber Security Summit --Lessons Learned After the Disaster” .  The point of this summit was to get DOE’s and DHS’ support for building a template for a more robust infrastructure.  We showed them all of the damage that the April tornadoes caused, and convinced them we need to be more prepared</a:t>
            </a:r>
            <a:r>
              <a:rPr lang="en-US" baseline="0" dirty="0" smtClean="0"/>
              <a:t> next time.  We also convinced them that the large-scale power outage we had could be caused by cyber attack just as it was caused by tornadoes.  Lastly, as I mentioned, we created a non-profit legal entity, complete with Officers and Board of Directors. The 501(C)(6) non-profit allows Cyber Huntsville to manage money, both money collected from conference attendees, as well as grant and other money.</a:t>
            </a:r>
          </a:p>
          <a:p>
            <a:endParaRPr lang="en-US" baseline="0" dirty="0" smtClean="0"/>
          </a:p>
          <a:p>
            <a:pPr defTabSz="914034">
              <a:defRPr/>
            </a:pPr>
            <a:r>
              <a:rPr lang="en-US" baseline="0" dirty="0" smtClean="0"/>
              <a:t>The tabletop exercise was to improve regional cyber resiliency and collective response resulting from a large-scale cyber disruption.  We will also be ramping up the Cyber Security Summit, which will be bigger than ever in 2012.</a:t>
            </a:r>
            <a:endParaRPr lang="en-US" dirty="0" smtClean="0"/>
          </a:p>
          <a:p>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8</a:t>
            </a:fld>
            <a:endParaRPr lang="en-US"/>
          </a:p>
        </p:txBody>
      </p:sp>
    </p:spTree>
    <p:extLst>
      <p:ext uri="{BB962C8B-B14F-4D97-AF65-F5344CB8AC3E}">
        <p14:creationId xmlns:p14="http://schemas.microsoft.com/office/powerpoint/2010/main" val="1564524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the synergy that we are developing with Cyber Huntsville</a:t>
            </a:r>
            <a:r>
              <a:rPr lang="en-US" baseline="0" dirty="0" smtClean="0"/>
              <a:t> is truly amazing.  Huntsville is well on its way to becoming a national-level asset.</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9</a:t>
            </a:fld>
            <a:endParaRPr lang="en-US"/>
          </a:p>
        </p:txBody>
      </p:sp>
    </p:spTree>
    <p:extLst>
      <p:ext uri="{BB962C8B-B14F-4D97-AF65-F5344CB8AC3E}">
        <p14:creationId xmlns:p14="http://schemas.microsoft.com/office/powerpoint/2010/main" val="1549817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look forward to an on-going</a:t>
            </a:r>
            <a:r>
              <a:rPr lang="en-US" baseline="0" dirty="0" smtClean="0"/>
              <a:t> dialog, and additional information can be seen at </a:t>
            </a:r>
            <a:r>
              <a:rPr lang="en-US" dirty="0" smtClean="0"/>
              <a:t>www.huntsvilleal.gov/cyber.</a:t>
            </a:r>
            <a:endParaRPr lang="en-US" dirty="0"/>
          </a:p>
        </p:txBody>
      </p:sp>
      <p:sp>
        <p:nvSpPr>
          <p:cNvPr id="4" name="Slide Number Placeholder 3"/>
          <p:cNvSpPr>
            <a:spLocks noGrp="1"/>
          </p:cNvSpPr>
          <p:nvPr>
            <p:ph type="sldNum" sz="quarter" idx="10"/>
          </p:nvPr>
        </p:nvSpPr>
        <p:spPr/>
        <p:txBody>
          <a:bodyPr/>
          <a:lstStyle/>
          <a:p>
            <a:fld id="{5C71D6AB-789F-4DBB-81FD-995BF1A8BAA5}" type="slidenum">
              <a:rPr lang="en-US" smtClean="0"/>
              <a:pPr/>
              <a:t>10</a:t>
            </a:fld>
            <a:endParaRPr lang="en-US"/>
          </a:p>
        </p:txBody>
      </p:sp>
    </p:spTree>
    <p:extLst>
      <p:ext uri="{BB962C8B-B14F-4D97-AF65-F5344CB8AC3E}">
        <p14:creationId xmlns:p14="http://schemas.microsoft.com/office/powerpoint/2010/main" val="204893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E7C742-0FEF-40B7-82D7-C59BCEE6CC8D}" type="datetime1">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75F01-3EBF-4FC2-B21B-875BE8C9FBF9}" type="slidenum">
              <a:rPr lang="en-US" smtClean="0"/>
              <a:pPr/>
              <a:t>‹#›</a:t>
            </a:fld>
            <a:endParaRPr lang="en-US" dirty="0"/>
          </a:p>
        </p:txBody>
      </p:sp>
    </p:spTree>
    <p:extLst>
      <p:ext uri="{BB962C8B-B14F-4D97-AF65-F5344CB8AC3E}">
        <p14:creationId xmlns:p14="http://schemas.microsoft.com/office/powerpoint/2010/main" val="294483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7A1C8-3F9C-4892-9997-05EB97A89A32}" type="datetime1">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10371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0B7D6-0BDA-411E-9B02-DBFB5078BAEF}" type="datetime1">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345922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9144000" cy="6858000"/>
            <a:chOff x="0" y="0"/>
            <a:chExt cx="9144000" cy="685800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1143000" cy="1155970"/>
            </a:xfrm>
            <a:prstGeom prst="rect">
              <a:avLst/>
            </a:prstGeom>
          </p:spPr>
        </p:pic>
      </p:grpSp>
      <p:sp>
        <p:nvSpPr>
          <p:cNvPr id="2" name="Title 1"/>
          <p:cNvSpPr>
            <a:spLocks noGrp="1"/>
          </p:cNvSpPr>
          <p:nvPr>
            <p:ph type="title"/>
          </p:nvPr>
        </p:nvSpPr>
        <p:spPr>
          <a:xfrm>
            <a:off x="838200" y="0"/>
            <a:ext cx="8229600" cy="1143000"/>
          </a:xfrm>
        </p:spPr>
        <p:txBody>
          <a:bodyPr>
            <a:normAutofit/>
          </a:bodyPr>
          <a:lstStyle>
            <a:lvl1pPr>
              <a:defRPr sz="3200">
                <a:latin typeface="Bauhaus 93" pitchFamily="82"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3">
                  <a:lumMod val="75000"/>
                </a:schemeClr>
              </a:buClr>
              <a:defRPr sz="2400"/>
            </a:lvl1pPr>
            <a:lvl2pPr marL="742950" indent="-285750">
              <a:buClr>
                <a:schemeClr val="accent3">
                  <a:lumMod val="75000"/>
                </a:schemeClr>
              </a:buClr>
              <a:buSzPct val="70000"/>
              <a:buFont typeface="Wingdings" pitchFamily="2" charset="2"/>
              <a:buChar char="Ø"/>
              <a:defRPr sz="2400"/>
            </a:lvl2pPr>
            <a:lvl3pPr marL="1143000" indent="-228600">
              <a:buClr>
                <a:schemeClr val="accent3">
                  <a:lumMod val="75000"/>
                </a:schemeClr>
              </a:buClr>
              <a:buSzPct val="70000"/>
              <a:buFont typeface="Courier New" pitchFamily="49" charset="0"/>
              <a:buChar char="o"/>
              <a:defRPr/>
            </a:lvl3pPr>
            <a:lvl4pPr marL="1600200" indent="-228600">
              <a:buClr>
                <a:schemeClr val="accent3">
                  <a:lumMod val="75000"/>
                </a:schemeClr>
              </a:buClr>
              <a:buSzPct val="70000"/>
              <a:buFont typeface="Wingdings" pitchFamily="2" charset="2"/>
              <a:buChar char="§"/>
              <a:defRPr/>
            </a:lvl4pPr>
            <a:lvl5pPr>
              <a:buClr>
                <a:schemeClr val="accent3">
                  <a:lumMod val="75000"/>
                </a:schemeClr>
              </a:buClr>
              <a:buSzPct val="7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A81B33A-C432-4303-8DB6-CC01A216D1FD}" type="datetime1">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75041"/>
            <a:ext cx="2133600" cy="365125"/>
          </a:xfrm>
        </p:spPr>
        <p:txBody>
          <a:bodyPr/>
          <a:lstStyle/>
          <a:p>
            <a:fld id="{3F1B702E-EC17-47B0-A342-48CDFE30ECE3}" type="slidenum">
              <a:rPr lang="en-US" smtClean="0"/>
              <a:pPr/>
              <a:t>‹#›</a:t>
            </a:fld>
            <a:endParaRPr lang="en-US" dirty="0"/>
          </a:p>
        </p:txBody>
      </p:sp>
    </p:spTree>
    <p:extLst>
      <p:ext uri="{BB962C8B-B14F-4D97-AF65-F5344CB8AC3E}">
        <p14:creationId xmlns:p14="http://schemas.microsoft.com/office/powerpoint/2010/main" val="156645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B54D8-A749-480E-A1FE-8F6E9E7E039D}" type="datetime1">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185394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9FAB9B-31B1-4A4B-B10A-8642F13F6CA5}" type="datetime1">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28637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ED0096-58ED-49B3-99E1-FA21B081DA8B}" type="datetime1">
              <a:rPr lang="en-US" smtClean="0"/>
              <a:pPr/>
              <a:t>8/17/2012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314826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A14541-8508-4C72-93D1-26D9C0DEE445}" type="datetime1">
              <a:rPr lang="en-US" smtClean="0"/>
              <a:pPr/>
              <a:t>8/17/2012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84349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8E82B-E1A7-4E4B-9FF3-AC3BF1C86601}" type="datetime1">
              <a:rPr lang="en-US" smtClean="0"/>
              <a:pPr/>
              <a:t>8/17/2012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94590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8C651-FF18-41EB-A516-85B1F99E5EB9}" type="datetime1">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187065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99894-0C36-42D9-8AD4-2D86F091FADE}" type="datetime1">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7ED0B-7036-43A7-9CB8-A061D68FA201}" type="slidenum">
              <a:rPr lang="en-US" smtClean="0"/>
              <a:pPr/>
              <a:t>‹#›</a:t>
            </a:fld>
            <a:endParaRPr lang="en-US"/>
          </a:p>
        </p:txBody>
      </p:sp>
    </p:spTree>
    <p:extLst>
      <p:ext uri="{BB962C8B-B14F-4D97-AF65-F5344CB8AC3E}">
        <p14:creationId xmlns:p14="http://schemas.microsoft.com/office/powerpoint/2010/main" val="390657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726A4-1E85-4DFE-8213-1DD64E21E551}" type="datetime1">
              <a:rPr lang="en-US" smtClean="0"/>
              <a:pPr/>
              <a:t>8/17/2012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7ED0B-7036-43A7-9CB8-A061D68FA201}" type="slidenum">
              <a:rPr lang="en-US" smtClean="0"/>
              <a:pPr/>
              <a:t>‹#›</a:t>
            </a:fld>
            <a:endParaRPr lang="en-US"/>
          </a:p>
        </p:txBody>
      </p:sp>
    </p:spTree>
    <p:extLst>
      <p:ext uri="{BB962C8B-B14F-4D97-AF65-F5344CB8AC3E}">
        <p14:creationId xmlns:p14="http://schemas.microsoft.com/office/powerpoint/2010/main" val="635748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376" y="-7542"/>
            <a:ext cx="9154054" cy="6865542"/>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955" y="325272"/>
            <a:ext cx="3031605" cy="3027528"/>
          </a:xfrm>
          <a:prstGeom prst="rect">
            <a:avLst/>
          </a:prstGeom>
        </p:spPr>
      </p:pic>
      <p:sp>
        <p:nvSpPr>
          <p:cNvPr id="7" name="TextBox 6"/>
          <p:cNvSpPr txBox="1"/>
          <p:nvPr/>
        </p:nvSpPr>
        <p:spPr>
          <a:xfrm>
            <a:off x="4327132" y="152400"/>
            <a:ext cx="4724400" cy="3416320"/>
          </a:xfrm>
          <a:prstGeom prst="rect">
            <a:avLst/>
          </a:prstGeom>
          <a:noFill/>
        </p:spPr>
        <p:txBody>
          <a:bodyPr wrap="square" rtlCol="0">
            <a:spAutoFit/>
          </a:bodyPr>
          <a:lstStyle/>
          <a:p>
            <a:pPr algn="ctr"/>
            <a:endParaRPr lang="en-US" sz="3600" dirty="0" smtClean="0">
              <a:effectLst>
                <a:outerShdw blurRad="38100" dist="38100" dir="2700000" algn="tl">
                  <a:srgbClr val="000000">
                    <a:alpha val="43137"/>
                  </a:srgbClr>
                </a:outerShdw>
              </a:effectLst>
              <a:latin typeface="Bauhaus 93" pitchFamily="82" charset="0"/>
            </a:endParaRPr>
          </a:p>
          <a:p>
            <a:pPr algn="ctr"/>
            <a:endParaRPr lang="en-US" sz="3600" dirty="0">
              <a:effectLst>
                <a:outerShdw blurRad="38100" dist="38100" dir="2700000" algn="tl">
                  <a:srgbClr val="000000">
                    <a:alpha val="43137"/>
                  </a:srgbClr>
                </a:outerShdw>
              </a:effectLst>
              <a:latin typeface="Bauhaus 93" pitchFamily="82" charset="0"/>
            </a:endParaRPr>
          </a:p>
          <a:p>
            <a:pPr algn="ctr"/>
            <a:r>
              <a:rPr lang="en-US" sz="3600" dirty="0" smtClean="0">
                <a:effectLst>
                  <a:outerShdw blurRad="38100" dist="38100" dir="2700000" algn="tl">
                    <a:srgbClr val="000000">
                      <a:alpha val="43137"/>
                    </a:srgbClr>
                  </a:outerShdw>
                </a:effectLst>
                <a:latin typeface="Bauhaus 93" pitchFamily="82" charset="0"/>
              </a:rPr>
              <a:t>Cyber Huntsville</a:t>
            </a:r>
            <a:endParaRPr lang="en-US" sz="2400" dirty="0" smtClean="0">
              <a:effectLst>
                <a:outerShdw blurRad="38100" dist="38100" dir="2700000" algn="tl">
                  <a:srgbClr val="000000">
                    <a:alpha val="43137"/>
                  </a:srgbClr>
                </a:outerShdw>
              </a:effectLst>
              <a:latin typeface="Bauhaus 93" pitchFamily="82" charset="0"/>
            </a:endParaRPr>
          </a:p>
          <a:p>
            <a:pPr algn="ctr"/>
            <a:r>
              <a:rPr lang="en-US" sz="2400" dirty="0" smtClean="0">
                <a:effectLst>
                  <a:outerShdw blurRad="38100" dist="38100" dir="2700000" algn="tl">
                    <a:srgbClr val="000000">
                      <a:alpha val="43137"/>
                    </a:srgbClr>
                  </a:outerShdw>
                </a:effectLst>
                <a:latin typeface="Bauhaus 93" pitchFamily="82" charset="0"/>
              </a:rPr>
              <a:t>Briefing to</a:t>
            </a:r>
          </a:p>
          <a:p>
            <a:pPr algn="ctr"/>
            <a:r>
              <a:rPr lang="en-US" sz="2400" dirty="0" smtClean="0">
                <a:effectLst>
                  <a:outerShdw blurRad="38100" dist="38100" dir="2700000" algn="tl">
                    <a:srgbClr val="000000">
                      <a:alpha val="43137"/>
                    </a:srgbClr>
                  </a:outerShdw>
                </a:effectLst>
                <a:latin typeface="Bauhaus 93" pitchFamily="82" charset="0"/>
              </a:rPr>
              <a:t>Energy Huntsville Forum</a:t>
            </a:r>
            <a:endParaRPr lang="en-US" sz="2800" dirty="0" smtClean="0">
              <a:effectLst>
                <a:outerShdw blurRad="38100" dist="38100" dir="2700000" algn="tl">
                  <a:srgbClr val="000000">
                    <a:alpha val="43137"/>
                  </a:srgbClr>
                </a:outerShdw>
              </a:effectLst>
              <a:latin typeface="Bauhaus 93" pitchFamily="82" charset="0"/>
            </a:endParaRPr>
          </a:p>
          <a:p>
            <a:pPr algn="ctr"/>
            <a:endParaRPr lang="en-US" sz="2800" dirty="0">
              <a:effectLst>
                <a:outerShdw blurRad="38100" dist="38100" dir="2700000" algn="tl">
                  <a:srgbClr val="000000">
                    <a:alpha val="43137"/>
                  </a:srgbClr>
                </a:outerShdw>
              </a:effectLst>
              <a:latin typeface="Bauhaus 93" pitchFamily="82" charset="0"/>
            </a:endParaRPr>
          </a:p>
          <a:p>
            <a:pPr algn="ctr"/>
            <a:r>
              <a:rPr lang="en-US" sz="2800" dirty="0">
                <a:effectLst>
                  <a:outerShdw blurRad="38100" dist="38100" dir="2700000" algn="tl">
                    <a:srgbClr val="000000">
                      <a:alpha val="43137"/>
                    </a:srgbClr>
                  </a:outerShdw>
                </a:effectLst>
                <a:latin typeface="Bauhaus 93" pitchFamily="82" charset="0"/>
              </a:rPr>
              <a:t>1</a:t>
            </a:r>
            <a:r>
              <a:rPr lang="en-US" sz="2800" dirty="0" smtClean="0">
                <a:effectLst>
                  <a:outerShdw blurRad="38100" dist="38100" dir="2700000" algn="tl">
                    <a:srgbClr val="000000">
                      <a:alpha val="43137"/>
                    </a:srgbClr>
                  </a:outerShdw>
                </a:effectLst>
                <a:latin typeface="Bauhaus 93" pitchFamily="82" charset="0"/>
              </a:rPr>
              <a:t>6 August 2012</a:t>
            </a:r>
          </a:p>
        </p:txBody>
      </p:sp>
      <p:sp>
        <p:nvSpPr>
          <p:cNvPr id="9" name="TextBox 8"/>
          <p:cNvSpPr txBox="1"/>
          <p:nvPr/>
        </p:nvSpPr>
        <p:spPr>
          <a:xfrm>
            <a:off x="4953000" y="3657600"/>
            <a:ext cx="4022528" cy="1138773"/>
          </a:xfrm>
          <a:prstGeom prst="rect">
            <a:avLst/>
          </a:prstGeom>
          <a:noFill/>
        </p:spPr>
        <p:txBody>
          <a:bodyPr wrap="square" rtlCol="0">
            <a:spAutoFit/>
          </a:bodyPr>
          <a:lstStyle/>
          <a:p>
            <a:r>
              <a:rPr lang="en-US" sz="2000" dirty="0">
                <a:latin typeface="Bauhaus 93" pitchFamily="82" charset="0"/>
              </a:rPr>
              <a:t>Rodney L. Robertson, Ph.D.</a:t>
            </a:r>
          </a:p>
          <a:p>
            <a:r>
              <a:rPr lang="en-US" sz="1600" dirty="0">
                <a:latin typeface="Bauhaus 93" pitchFamily="82" charset="0"/>
              </a:rPr>
              <a:t>President, Cyber Huntsville Initiative</a:t>
            </a:r>
          </a:p>
          <a:p>
            <a:r>
              <a:rPr lang="en-US" sz="1600" dirty="0">
                <a:latin typeface="Bauhaus 93" pitchFamily="82" charset="0"/>
              </a:rPr>
              <a:t>rlrobert@auburn.edu</a:t>
            </a:r>
          </a:p>
          <a:p>
            <a:r>
              <a:rPr lang="en-US" sz="1600" dirty="0">
                <a:latin typeface="Bauhaus 93" pitchFamily="82" charset="0"/>
              </a:rPr>
              <a:t>256-327-3158</a:t>
            </a:r>
          </a:p>
        </p:txBody>
      </p:sp>
      <p:sp>
        <p:nvSpPr>
          <p:cNvPr id="10" name="Slide Number Placeholder 9"/>
          <p:cNvSpPr>
            <a:spLocks noGrp="1"/>
          </p:cNvSpPr>
          <p:nvPr>
            <p:ph type="sldNum" sz="quarter" idx="12"/>
          </p:nvPr>
        </p:nvSpPr>
        <p:spPr/>
        <p:txBody>
          <a:bodyPr/>
          <a:lstStyle/>
          <a:p>
            <a:fld id="{3F1B702E-EC17-47B0-A342-48CDFE30ECE3}" type="slidenum">
              <a:rPr lang="en-US" smtClean="0"/>
              <a:pPr/>
              <a:t>1</a:t>
            </a:fld>
            <a:endParaRPr lang="en-US" dirty="0"/>
          </a:p>
        </p:txBody>
      </p:sp>
      <p:sp>
        <p:nvSpPr>
          <p:cNvPr id="11" name="Rectangle 10"/>
          <p:cNvSpPr/>
          <p:nvPr/>
        </p:nvSpPr>
        <p:spPr>
          <a:xfrm>
            <a:off x="8503858" y="6400800"/>
            <a:ext cx="18294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746732" y="6463729"/>
            <a:ext cx="30480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69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a:xfrm>
            <a:off x="7010400" y="6471346"/>
            <a:ext cx="2133600" cy="365125"/>
          </a:xfrm>
        </p:spPr>
        <p:txBody>
          <a:bodyPr/>
          <a:lstStyle/>
          <a:p>
            <a:fld id="{3F1B702E-EC17-47B0-A342-48CDFE30ECE3}" type="slidenum">
              <a:rPr lang="en-US" smtClean="0">
                <a:solidFill>
                  <a:schemeClr val="tx1"/>
                </a:solidFill>
              </a:rPr>
              <a:pPr/>
              <a:t>10</a:t>
            </a:fld>
            <a:endParaRPr lang="en-US" dirty="0">
              <a:solidFill>
                <a:schemeClr val="tx1"/>
              </a:solidFill>
            </a:endParaRPr>
          </a:p>
        </p:txBody>
      </p:sp>
      <p:pic>
        <p:nvPicPr>
          <p:cNvPr id="5" name="Picture 7" descr="Q100063_v2.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371600"/>
            <a:ext cx="6613525" cy="473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0550" y="2347913"/>
            <a:ext cx="3000375"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660351" y="6345212"/>
            <a:ext cx="6036021" cy="369332"/>
          </a:xfrm>
          <a:prstGeom prst="rect">
            <a:avLst/>
          </a:prstGeom>
          <a:solidFill>
            <a:schemeClr val="accent3">
              <a:lumMod val="50000"/>
            </a:schemeClr>
          </a:solidFill>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t>For more information visit www.huntsvilleal.gov/cyber</a:t>
            </a:r>
          </a:p>
        </p:txBody>
      </p:sp>
    </p:spTree>
    <p:extLst>
      <p:ext uri="{BB962C8B-B14F-4D97-AF65-F5344CB8AC3E}">
        <p14:creationId xmlns:p14="http://schemas.microsoft.com/office/powerpoint/2010/main" val="297666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Huntsville Mission</a:t>
            </a:r>
          </a:p>
        </p:txBody>
      </p:sp>
      <p:sp>
        <p:nvSpPr>
          <p:cNvPr id="3" name="Content Placeholder 2"/>
          <p:cNvSpPr>
            <a:spLocks noGrp="1"/>
          </p:cNvSpPr>
          <p:nvPr>
            <p:ph idx="1"/>
          </p:nvPr>
        </p:nvSpPr>
        <p:spPr>
          <a:xfrm>
            <a:off x="609600" y="1600201"/>
            <a:ext cx="8305800" cy="4495800"/>
          </a:xfrm>
        </p:spPr>
        <p:txBody>
          <a:bodyPr>
            <a:normAutofit lnSpcReduction="10000"/>
          </a:bodyPr>
          <a:lstStyle/>
          <a:p>
            <a:pPr marL="400050" lvl="1" indent="-171450">
              <a:spcBef>
                <a:spcPct val="0"/>
              </a:spcBef>
              <a:spcAft>
                <a:spcPts val="1200"/>
              </a:spcAft>
            </a:pPr>
            <a:r>
              <a:rPr lang="en-US" sz="2200" dirty="0" smtClean="0"/>
              <a:t>Serve as an </a:t>
            </a:r>
            <a:r>
              <a:rPr lang="en-US" sz="2200" dirty="0" smtClean="0">
                <a:solidFill>
                  <a:srgbClr val="00863D"/>
                </a:solidFill>
              </a:rPr>
              <a:t>Advocate </a:t>
            </a:r>
            <a:r>
              <a:rPr lang="en-US" sz="2200" dirty="0" smtClean="0"/>
              <a:t>for the Tennessee Valley Region as a Cyber Center of Excellence</a:t>
            </a:r>
            <a:endParaRPr lang="en-US" sz="2200" dirty="0"/>
          </a:p>
          <a:p>
            <a:pPr marL="400050" lvl="1" indent="-171450">
              <a:spcBef>
                <a:spcPct val="0"/>
              </a:spcBef>
              <a:spcAft>
                <a:spcPts val="1200"/>
              </a:spcAft>
            </a:pPr>
            <a:r>
              <a:rPr lang="en-US" sz="2200" dirty="0" smtClean="0"/>
              <a:t>Serve as a </a:t>
            </a:r>
            <a:r>
              <a:rPr lang="en-US" sz="2200" dirty="0" smtClean="0">
                <a:solidFill>
                  <a:srgbClr val="00863D"/>
                </a:solidFill>
              </a:rPr>
              <a:t>Coordinator</a:t>
            </a:r>
            <a:r>
              <a:rPr lang="en-US" sz="2200" dirty="0" smtClean="0"/>
              <a:t> and </a:t>
            </a:r>
            <a:r>
              <a:rPr lang="en-US" sz="2200" dirty="0" smtClean="0">
                <a:solidFill>
                  <a:srgbClr val="00863D"/>
                </a:solidFill>
              </a:rPr>
              <a:t>Integrator</a:t>
            </a:r>
            <a:r>
              <a:rPr lang="en-US" sz="2200" dirty="0" smtClean="0"/>
              <a:t> for cyber activities and information across the Tennessee Valley Region</a:t>
            </a:r>
          </a:p>
          <a:p>
            <a:pPr marL="400050" lvl="1" indent="-171450">
              <a:spcBef>
                <a:spcPct val="0"/>
              </a:spcBef>
              <a:spcAft>
                <a:spcPts val="1200"/>
              </a:spcAft>
            </a:pPr>
            <a:r>
              <a:rPr lang="en-US" sz="2200" dirty="0" smtClean="0">
                <a:solidFill>
                  <a:srgbClr val="00863D"/>
                </a:solidFill>
              </a:rPr>
              <a:t>Communicate</a:t>
            </a:r>
            <a:r>
              <a:rPr lang="en-US" sz="2200" dirty="0" smtClean="0"/>
              <a:t> Cyber Information to the </a:t>
            </a:r>
            <a:r>
              <a:rPr lang="en-US" sz="2200" dirty="0"/>
              <a:t>Tennessee Valley Region </a:t>
            </a:r>
            <a:endParaRPr lang="en-US" sz="2200" dirty="0" smtClean="0"/>
          </a:p>
          <a:p>
            <a:pPr marL="400050" lvl="1" indent="-171450">
              <a:spcBef>
                <a:spcPct val="0"/>
              </a:spcBef>
              <a:spcAft>
                <a:spcPts val="1200"/>
              </a:spcAft>
            </a:pPr>
            <a:r>
              <a:rPr lang="en-US" sz="2200" dirty="0" smtClean="0"/>
              <a:t>Serve as a </a:t>
            </a:r>
            <a:r>
              <a:rPr lang="en-US" sz="2200" dirty="0" smtClean="0">
                <a:solidFill>
                  <a:srgbClr val="00863D"/>
                </a:solidFill>
              </a:rPr>
              <a:t>Catalyst</a:t>
            </a:r>
            <a:r>
              <a:rPr lang="en-US" sz="2200" dirty="0" smtClean="0"/>
              <a:t> to Initiate and Build World Class Cyber Capabilities</a:t>
            </a:r>
            <a:r>
              <a:rPr lang="en-US" sz="2200" dirty="0"/>
              <a:t> </a:t>
            </a:r>
            <a:r>
              <a:rPr lang="en-US" sz="2200" dirty="0" smtClean="0"/>
              <a:t>in the Tennessee Valley Region</a:t>
            </a:r>
          </a:p>
          <a:p>
            <a:pPr marL="400050" lvl="1" indent="-171450">
              <a:spcBef>
                <a:spcPct val="0"/>
              </a:spcBef>
              <a:spcAft>
                <a:spcPts val="1200"/>
              </a:spcAft>
            </a:pPr>
            <a:r>
              <a:rPr lang="en-US" sz="2200" dirty="0" smtClean="0"/>
              <a:t>Contribute To Building </a:t>
            </a:r>
            <a:r>
              <a:rPr lang="en-US" sz="2200" dirty="0" smtClean="0">
                <a:solidFill>
                  <a:srgbClr val="00863D"/>
                </a:solidFill>
              </a:rPr>
              <a:t>Cyber Resiliency </a:t>
            </a:r>
            <a:r>
              <a:rPr lang="en-US" sz="2200" dirty="0" smtClean="0"/>
              <a:t>in Huntsville, Redstone Arsenal, And The Systems And Projects That Are Managed In The Huntsville Area </a:t>
            </a:r>
            <a:endParaRPr lang="en-US" sz="2200" dirty="0"/>
          </a:p>
          <a:p>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2</a:t>
            </a:fld>
            <a:endParaRPr lang="en-US" dirty="0"/>
          </a:p>
        </p:txBody>
      </p:sp>
      <p:sp>
        <p:nvSpPr>
          <p:cNvPr id="5" name="TextBox 3"/>
          <p:cNvSpPr txBox="1">
            <a:spLocks noChangeArrowheads="1"/>
          </p:cNvSpPr>
          <p:nvPr/>
        </p:nvSpPr>
        <p:spPr bwMode="auto">
          <a:xfrm>
            <a:off x="1066800" y="6096000"/>
            <a:ext cx="7144494" cy="646331"/>
          </a:xfrm>
          <a:prstGeom prst="rect">
            <a:avLst/>
          </a:prstGeom>
          <a:solidFill>
            <a:schemeClr val="accent3">
              <a:lumMod val="50000"/>
            </a:schemeClr>
          </a:solidFill>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pPr algn="ctr" fontAlgn="auto">
              <a:spcBef>
                <a:spcPts val="0"/>
              </a:spcBef>
              <a:spcAft>
                <a:spcPts val="0"/>
              </a:spcAft>
              <a:defRPr/>
            </a:pPr>
            <a:r>
              <a:rPr lang="en-US" b="1" dirty="0">
                <a:solidFill>
                  <a:schemeClr val="bg1"/>
                </a:solidFill>
              </a:rPr>
              <a:t>A Nationally And Internationally Recognized Cyber Leader That</a:t>
            </a:r>
          </a:p>
          <a:p>
            <a:pPr algn="ctr" fontAlgn="auto">
              <a:spcBef>
                <a:spcPts val="0"/>
              </a:spcBef>
              <a:spcAft>
                <a:spcPts val="0"/>
              </a:spcAft>
              <a:defRPr/>
            </a:pPr>
            <a:r>
              <a:rPr lang="en-US" b="1" dirty="0">
                <a:solidFill>
                  <a:schemeClr val="bg1"/>
                </a:solidFill>
              </a:rPr>
              <a:t>Serves </a:t>
            </a:r>
            <a:r>
              <a:rPr lang="en-US" b="1" dirty="0" err="1">
                <a:solidFill>
                  <a:schemeClr val="bg1"/>
                </a:solidFill>
              </a:rPr>
              <a:t>DoD</a:t>
            </a:r>
            <a:r>
              <a:rPr lang="en-US" b="1" dirty="0">
                <a:solidFill>
                  <a:schemeClr val="bg1"/>
                </a:solidFill>
              </a:rPr>
              <a:t>, Other Federal Agencies, And Commercial Markets</a:t>
            </a:r>
          </a:p>
        </p:txBody>
      </p:sp>
    </p:spTree>
    <p:extLst>
      <p:ext uri="{BB962C8B-B14F-4D97-AF65-F5344CB8AC3E}">
        <p14:creationId xmlns:p14="http://schemas.microsoft.com/office/powerpoint/2010/main" val="83576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Cyber Huntsville</a:t>
            </a:r>
            <a:endParaRPr lang="en-US" dirty="0"/>
          </a:p>
        </p:txBody>
      </p:sp>
      <p:sp>
        <p:nvSpPr>
          <p:cNvPr id="3" name="Content Placeholder 2"/>
          <p:cNvSpPr>
            <a:spLocks noGrp="1"/>
          </p:cNvSpPr>
          <p:nvPr>
            <p:ph idx="1"/>
          </p:nvPr>
        </p:nvSpPr>
        <p:spPr>
          <a:xfrm>
            <a:off x="457200" y="1570037"/>
            <a:ext cx="8229600" cy="5059363"/>
          </a:xfrm>
        </p:spPr>
        <p:txBody>
          <a:bodyPr>
            <a:normAutofit fontScale="85000" lnSpcReduction="20000"/>
          </a:bodyPr>
          <a:lstStyle/>
          <a:p>
            <a:r>
              <a:rPr lang="en-US" dirty="0" smtClean="0">
                <a:solidFill>
                  <a:srgbClr val="00863D"/>
                </a:solidFill>
              </a:rPr>
              <a:t>Large Cleared Workforce Capable Of Immediately Helping Our Nation Mitigate It’s Most Pressing Threat</a:t>
            </a:r>
          </a:p>
          <a:p>
            <a:pPr lvl="1"/>
            <a:r>
              <a:rPr lang="en-US" sz="2100" dirty="0" smtClean="0"/>
              <a:t>Unmatched Systems Engineering Talent</a:t>
            </a:r>
          </a:p>
          <a:p>
            <a:r>
              <a:rPr lang="en-US" dirty="0" smtClean="0"/>
              <a:t>Redstone Arsenal</a:t>
            </a:r>
          </a:p>
          <a:p>
            <a:pPr lvl="1"/>
            <a:r>
              <a:rPr lang="en-US" sz="2100" dirty="0" smtClean="0"/>
              <a:t>Home To Over 55 Federal Organizations</a:t>
            </a:r>
          </a:p>
          <a:p>
            <a:pPr lvl="1"/>
            <a:r>
              <a:rPr lang="en-US" sz="2100" dirty="0" smtClean="0"/>
              <a:t>Over 30,000 Federal Employees</a:t>
            </a:r>
          </a:p>
          <a:p>
            <a:pPr lvl="1"/>
            <a:r>
              <a:rPr lang="en-US" sz="2100" dirty="0" smtClean="0"/>
              <a:t>Home For The Development Of Army Space, Missile, And Aviation Systems</a:t>
            </a:r>
          </a:p>
          <a:p>
            <a:pPr lvl="1"/>
            <a:r>
              <a:rPr lang="en-US" sz="2100" dirty="0" smtClean="0"/>
              <a:t>Army Material Command Headquarters</a:t>
            </a:r>
          </a:p>
          <a:p>
            <a:pPr lvl="2"/>
            <a:r>
              <a:rPr lang="en-US" sz="1900" dirty="0" smtClean="0"/>
              <a:t>World Wide Army Logistics</a:t>
            </a:r>
          </a:p>
          <a:p>
            <a:pPr lvl="1"/>
            <a:r>
              <a:rPr lang="en-US" sz="2100" dirty="0" smtClean="0"/>
              <a:t>NASA</a:t>
            </a:r>
          </a:p>
          <a:p>
            <a:pPr lvl="2"/>
            <a:r>
              <a:rPr lang="en-US" sz="1900" dirty="0" smtClean="0"/>
              <a:t>International Space Station Payload Operations Center</a:t>
            </a:r>
          </a:p>
          <a:p>
            <a:r>
              <a:rPr lang="en-US" dirty="0" smtClean="0"/>
              <a:t>Cummings Research Park</a:t>
            </a:r>
          </a:p>
          <a:p>
            <a:pPr lvl="1"/>
            <a:r>
              <a:rPr lang="en-US" sz="2100" dirty="0" smtClean="0"/>
              <a:t>Critical Part Of The High-tech Huntsville Community That Provides Key Support To Redstone Arsenal	</a:t>
            </a:r>
          </a:p>
          <a:p>
            <a:pPr lvl="1"/>
            <a:r>
              <a:rPr lang="en-US" sz="2100" dirty="0" smtClean="0"/>
              <a:t>2</a:t>
            </a:r>
            <a:r>
              <a:rPr lang="en-US" sz="2100" baseline="30000" dirty="0" smtClean="0"/>
              <a:t>nd</a:t>
            </a:r>
            <a:r>
              <a:rPr lang="en-US" sz="2100" dirty="0" smtClean="0"/>
              <a:t>  Largest Research And technology Park In The US</a:t>
            </a:r>
          </a:p>
          <a:p>
            <a:pPr lvl="1"/>
            <a:r>
              <a:rPr lang="en-US" sz="2100" dirty="0" smtClean="0"/>
              <a:t>4</a:t>
            </a:r>
            <a:r>
              <a:rPr lang="en-US" sz="2100" baseline="30000" dirty="0" smtClean="0"/>
              <a:t>th</a:t>
            </a:r>
            <a:r>
              <a:rPr lang="en-US" sz="2100" dirty="0" smtClean="0"/>
              <a:t> Largest Research Park In The World</a:t>
            </a:r>
          </a:p>
          <a:p>
            <a:pPr lvl="1"/>
            <a:r>
              <a:rPr lang="en-US" sz="2100" dirty="0" smtClean="0"/>
              <a:t>Largest Per-capita concentration Of Engineers In The Nation</a:t>
            </a:r>
          </a:p>
        </p:txBody>
      </p:sp>
      <p:sp>
        <p:nvSpPr>
          <p:cNvPr id="4" name="Slide Number Placeholder 3"/>
          <p:cNvSpPr>
            <a:spLocks noGrp="1"/>
          </p:cNvSpPr>
          <p:nvPr>
            <p:ph type="sldNum" sz="quarter" idx="12"/>
          </p:nvPr>
        </p:nvSpPr>
        <p:spPr/>
        <p:txBody>
          <a:bodyPr/>
          <a:lstStyle/>
          <a:p>
            <a:fld id="{3F1B702E-EC17-47B0-A342-48CDFE30ECE3}"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t>
            </a:r>
            <a:r>
              <a:rPr lang="en-US" dirty="0"/>
              <a:t>of Cyber Huntsville</a:t>
            </a:r>
          </a:p>
        </p:txBody>
      </p:sp>
      <p:sp>
        <p:nvSpPr>
          <p:cNvPr id="4" name="Slide Number Placeholder 3"/>
          <p:cNvSpPr>
            <a:spLocks noGrp="1"/>
          </p:cNvSpPr>
          <p:nvPr>
            <p:ph type="sldNum" sz="quarter" idx="12"/>
          </p:nvPr>
        </p:nvSpPr>
        <p:spPr/>
        <p:txBody>
          <a:bodyPr/>
          <a:lstStyle/>
          <a:p>
            <a:fld id="{3F1B702E-EC17-47B0-A342-48CDFE30ECE3}" type="slidenum">
              <a:rPr lang="en-US" smtClean="0"/>
              <a:t>4</a:t>
            </a:fld>
            <a:endParaRPr lang="en-US" dirty="0"/>
          </a:p>
        </p:txBody>
      </p:sp>
      <p:graphicFrame>
        <p:nvGraphicFramePr>
          <p:cNvPr id="14" name="Content Placeholder 3"/>
          <p:cNvGraphicFramePr>
            <a:graphicFrameLocks noGrp="1"/>
          </p:cNvGraphicFramePr>
          <p:nvPr>
            <p:ph idx="4294967295"/>
            <p:extLst>
              <p:ext uri="{D42A27DB-BD31-4B8C-83A1-F6EECF244321}">
                <p14:modId xmlns:p14="http://schemas.microsoft.com/office/powerpoint/2010/main" val="2706258634"/>
              </p:ext>
            </p:extLst>
          </p:nvPr>
        </p:nvGraphicFramePr>
        <p:xfrm>
          <a:off x="0" y="1434398"/>
          <a:ext cx="5867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573931" y="6081409"/>
            <a:ext cx="8169965" cy="646331"/>
          </a:xfrm>
          <a:prstGeom prst="rect">
            <a:avLst/>
          </a:prstGeom>
          <a:solidFill>
            <a:schemeClr val="accent3">
              <a:lumMod val="50000"/>
            </a:schemeClr>
          </a:solidFill>
          <a:ln/>
        </p:spPr>
        <p:style>
          <a:lnRef idx="0">
            <a:schemeClr val="accent2"/>
          </a:lnRef>
          <a:fillRef idx="3">
            <a:schemeClr val="accent2"/>
          </a:fillRef>
          <a:effectRef idx="3">
            <a:schemeClr val="accent2"/>
          </a:effectRef>
          <a:fontRef idx="minor">
            <a:schemeClr val="lt1"/>
          </a:fontRef>
        </p:style>
        <p:txBody>
          <a:bodyPr>
            <a:spAutoFit/>
          </a:bodyPr>
          <a:lstStyle/>
          <a:p>
            <a:pPr algn="ctr">
              <a:spcBef>
                <a:spcPts val="0"/>
              </a:spcBef>
              <a:spcAft>
                <a:spcPts val="800"/>
              </a:spcAft>
              <a:defRPr/>
            </a:pPr>
            <a:r>
              <a:rPr lang="en-US" b="1" dirty="0">
                <a:solidFill>
                  <a:schemeClr val="bg1"/>
                </a:solidFill>
                <a:cs typeface="Tahoma" pitchFamily="34" charset="0"/>
              </a:rPr>
              <a:t>Cyber Huntsville: Build </a:t>
            </a:r>
            <a:r>
              <a:rPr lang="en-US" b="1" dirty="0" smtClean="0">
                <a:solidFill>
                  <a:schemeClr val="bg1"/>
                </a:solidFill>
                <a:cs typeface="Tahoma" pitchFamily="34" charset="0"/>
              </a:rPr>
              <a:t>on </a:t>
            </a:r>
            <a:r>
              <a:rPr lang="en-US" b="1" dirty="0">
                <a:solidFill>
                  <a:schemeClr val="bg1"/>
                </a:solidFill>
                <a:cs typeface="Tahoma" pitchFamily="34" charset="0"/>
              </a:rPr>
              <a:t>Huntsville’s Nationally-recognized Talent Pool And </a:t>
            </a:r>
            <a:r>
              <a:rPr lang="en-US" b="1" dirty="0" smtClean="0">
                <a:solidFill>
                  <a:schemeClr val="bg1"/>
                </a:solidFill>
                <a:cs typeface="Tahoma" pitchFamily="34" charset="0"/>
              </a:rPr>
              <a:t>Experience, with </a:t>
            </a:r>
            <a:r>
              <a:rPr lang="en-US" b="1" dirty="0">
                <a:solidFill>
                  <a:schemeClr val="bg1"/>
                </a:solidFill>
                <a:cs typeface="Tahoma" pitchFamily="34" charset="0"/>
              </a:rPr>
              <a:t>Focus On </a:t>
            </a:r>
            <a:r>
              <a:rPr lang="en-US" b="1" i="1" dirty="0">
                <a:solidFill>
                  <a:schemeClr val="bg1"/>
                </a:solidFill>
                <a:cs typeface="Tahoma" pitchFamily="34" charset="0"/>
              </a:rPr>
              <a:t>Cyber R&amp;D, M&amp;S, Engineering, T&amp;E And Experimentation</a:t>
            </a:r>
            <a:endParaRPr lang="en-US" b="1" dirty="0">
              <a:solidFill>
                <a:schemeClr val="bg1"/>
              </a:solidFill>
              <a:cs typeface="Tahoma" pitchFamily="34" charset="0"/>
            </a:endParaRPr>
          </a:p>
        </p:txBody>
      </p:sp>
      <p:sp>
        <p:nvSpPr>
          <p:cNvPr id="16" name="Freeform 15"/>
          <p:cNvSpPr/>
          <p:nvPr/>
        </p:nvSpPr>
        <p:spPr>
          <a:xfrm>
            <a:off x="2622550" y="3527425"/>
            <a:ext cx="614363" cy="568325"/>
          </a:xfrm>
          <a:custGeom>
            <a:avLst/>
            <a:gdLst>
              <a:gd name="connsiteX0" fmla="*/ 368595 w 717697"/>
              <a:gd name="connsiteY0" fmla="*/ 1772 h 634410"/>
              <a:gd name="connsiteX1" fmla="*/ 49618 w 717697"/>
              <a:gd name="connsiteY1" fmla="*/ 533400 h 634410"/>
              <a:gd name="connsiteX2" fmla="*/ 666306 w 717697"/>
              <a:gd name="connsiteY2" fmla="*/ 544033 h 634410"/>
              <a:gd name="connsiteX3" fmla="*/ 368595 w 717697"/>
              <a:gd name="connsiteY3" fmla="*/ 1772 h 634410"/>
              <a:gd name="connsiteX0" fmla="*/ 368595 w 717697"/>
              <a:gd name="connsiteY0" fmla="*/ 1772 h 634410"/>
              <a:gd name="connsiteX1" fmla="*/ 49618 w 717697"/>
              <a:gd name="connsiteY1" fmla="*/ 533400 h 634410"/>
              <a:gd name="connsiteX2" fmla="*/ 666306 w 717697"/>
              <a:gd name="connsiteY2" fmla="*/ 544033 h 634410"/>
              <a:gd name="connsiteX3" fmla="*/ 368595 w 717697"/>
              <a:gd name="connsiteY3" fmla="*/ 1772 h 634410"/>
              <a:gd name="connsiteX0" fmla="*/ 368595 w 717697"/>
              <a:gd name="connsiteY0" fmla="*/ 0 h 632638"/>
              <a:gd name="connsiteX1" fmla="*/ 49618 w 717697"/>
              <a:gd name="connsiteY1" fmla="*/ 531628 h 632638"/>
              <a:gd name="connsiteX2" fmla="*/ 666306 w 717697"/>
              <a:gd name="connsiteY2" fmla="*/ 542261 h 632638"/>
              <a:gd name="connsiteX3" fmla="*/ 368595 w 717697"/>
              <a:gd name="connsiteY3" fmla="*/ 0 h 632638"/>
              <a:gd name="connsiteX0" fmla="*/ 330036 w 679138"/>
              <a:gd name="connsiteY0" fmla="*/ 0 h 632638"/>
              <a:gd name="connsiteX1" fmla="*/ 11059 w 679138"/>
              <a:gd name="connsiteY1" fmla="*/ 531628 h 632638"/>
              <a:gd name="connsiteX2" fmla="*/ 627747 w 679138"/>
              <a:gd name="connsiteY2" fmla="*/ 542261 h 632638"/>
              <a:gd name="connsiteX3" fmla="*/ 330036 w 679138"/>
              <a:gd name="connsiteY3" fmla="*/ 0 h 632638"/>
              <a:gd name="connsiteX0" fmla="*/ 330036 w 679138"/>
              <a:gd name="connsiteY0" fmla="*/ 0 h 632638"/>
              <a:gd name="connsiteX1" fmla="*/ 11059 w 679138"/>
              <a:gd name="connsiteY1" fmla="*/ 531628 h 632638"/>
              <a:gd name="connsiteX2" fmla="*/ 627747 w 679138"/>
              <a:gd name="connsiteY2" fmla="*/ 542261 h 632638"/>
              <a:gd name="connsiteX3" fmla="*/ 330036 w 679138"/>
              <a:gd name="connsiteY3" fmla="*/ 0 h 632638"/>
              <a:gd name="connsiteX0" fmla="*/ 330036 w 679138"/>
              <a:gd name="connsiteY0" fmla="*/ 0 h 585816"/>
              <a:gd name="connsiteX1" fmla="*/ 11059 w 679138"/>
              <a:gd name="connsiteY1" fmla="*/ 531628 h 585816"/>
              <a:gd name="connsiteX2" fmla="*/ 627747 w 679138"/>
              <a:gd name="connsiteY2" fmla="*/ 542261 h 585816"/>
              <a:gd name="connsiteX3" fmla="*/ 330036 w 679138"/>
              <a:gd name="connsiteY3" fmla="*/ 0 h 585816"/>
              <a:gd name="connsiteX0" fmla="*/ 330036 w 627747"/>
              <a:gd name="connsiteY0" fmla="*/ 0 h 585816"/>
              <a:gd name="connsiteX1" fmla="*/ 11059 w 627747"/>
              <a:gd name="connsiteY1" fmla="*/ 531628 h 585816"/>
              <a:gd name="connsiteX2" fmla="*/ 627747 w 627747"/>
              <a:gd name="connsiteY2" fmla="*/ 542261 h 585816"/>
              <a:gd name="connsiteX3" fmla="*/ 330036 w 627747"/>
              <a:gd name="connsiteY3" fmla="*/ 0 h 585816"/>
              <a:gd name="connsiteX0" fmla="*/ 321774 w 627747"/>
              <a:gd name="connsiteY0" fmla="*/ 0 h 580308"/>
              <a:gd name="connsiteX1" fmla="*/ 11059 w 627747"/>
              <a:gd name="connsiteY1" fmla="*/ 526120 h 580308"/>
              <a:gd name="connsiteX2" fmla="*/ 627747 w 627747"/>
              <a:gd name="connsiteY2" fmla="*/ 536753 h 580308"/>
              <a:gd name="connsiteX3" fmla="*/ 321774 w 627747"/>
              <a:gd name="connsiteY3" fmla="*/ 0 h 580308"/>
              <a:gd name="connsiteX0" fmla="*/ 321774 w 627747"/>
              <a:gd name="connsiteY0" fmla="*/ 0 h 580308"/>
              <a:gd name="connsiteX1" fmla="*/ 11059 w 627747"/>
              <a:gd name="connsiteY1" fmla="*/ 526120 h 580308"/>
              <a:gd name="connsiteX2" fmla="*/ 627747 w 627747"/>
              <a:gd name="connsiteY2" fmla="*/ 536753 h 580308"/>
              <a:gd name="connsiteX3" fmla="*/ 321774 w 627747"/>
              <a:gd name="connsiteY3" fmla="*/ 0 h 580308"/>
              <a:gd name="connsiteX0" fmla="*/ 321774 w 627747"/>
              <a:gd name="connsiteY0" fmla="*/ 0 h 580308"/>
              <a:gd name="connsiteX1" fmla="*/ 11059 w 627747"/>
              <a:gd name="connsiteY1" fmla="*/ 526120 h 580308"/>
              <a:gd name="connsiteX2" fmla="*/ 627747 w 627747"/>
              <a:gd name="connsiteY2" fmla="*/ 536753 h 580308"/>
              <a:gd name="connsiteX3" fmla="*/ 321774 w 627747"/>
              <a:gd name="connsiteY3" fmla="*/ 0 h 580308"/>
              <a:gd name="connsiteX0" fmla="*/ 321774 w 624993"/>
              <a:gd name="connsiteY0" fmla="*/ 0 h 572429"/>
              <a:gd name="connsiteX1" fmla="*/ 11059 w 624993"/>
              <a:gd name="connsiteY1" fmla="*/ 526120 h 572429"/>
              <a:gd name="connsiteX2" fmla="*/ 624993 w 624993"/>
              <a:gd name="connsiteY2" fmla="*/ 525736 h 572429"/>
              <a:gd name="connsiteX3" fmla="*/ 321774 w 624993"/>
              <a:gd name="connsiteY3" fmla="*/ 0 h 572429"/>
              <a:gd name="connsiteX0" fmla="*/ 310715 w 613934"/>
              <a:gd name="connsiteY0" fmla="*/ 0 h 572429"/>
              <a:gd name="connsiteX1" fmla="*/ 0 w 613934"/>
              <a:gd name="connsiteY1" fmla="*/ 526120 h 572429"/>
              <a:gd name="connsiteX2" fmla="*/ 613934 w 613934"/>
              <a:gd name="connsiteY2" fmla="*/ 525736 h 572429"/>
              <a:gd name="connsiteX3" fmla="*/ 310715 w 613934"/>
              <a:gd name="connsiteY3" fmla="*/ 0 h 572429"/>
              <a:gd name="connsiteX0" fmla="*/ 310715 w 613934"/>
              <a:gd name="connsiteY0" fmla="*/ 0 h 572429"/>
              <a:gd name="connsiteX1" fmla="*/ 0 w 613934"/>
              <a:gd name="connsiteY1" fmla="*/ 526120 h 572429"/>
              <a:gd name="connsiteX2" fmla="*/ 613934 w 613934"/>
              <a:gd name="connsiteY2" fmla="*/ 525736 h 572429"/>
              <a:gd name="connsiteX3" fmla="*/ 310715 w 613934"/>
              <a:gd name="connsiteY3" fmla="*/ 0 h 572429"/>
              <a:gd name="connsiteX0" fmla="*/ 310715 w 613934"/>
              <a:gd name="connsiteY0" fmla="*/ 0 h 572429"/>
              <a:gd name="connsiteX1" fmla="*/ 0 w 613934"/>
              <a:gd name="connsiteY1" fmla="*/ 526120 h 572429"/>
              <a:gd name="connsiteX2" fmla="*/ 613934 w 613934"/>
              <a:gd name="connsiteY2" fmla="*/ 525736 h 572429"/>
              <a:gd name="connsiteX3" fmla="*/ 310715 w 613934"/>
              <a:gd name="connsiteY3" fmla="*/ 0 h 572429"/>
              <a:gd name="connsiteX0" fmla="*/ 310715 w 613934"/>
              <a:gd name="connsiteY0" fmla="*/ 0 h 569291"/>
              <a:gd name="connsiteX1" fmla="*/ 0 w 613934"/>
              <a:gd name="connsiteY1" fmla="*/ 526120 h 569291"/>
              <a:gd name="connsiteX2" fmla="*/ 613934 w 613934"/>
              <a:gd name="connsiteY2" fmla="*/ 525736 h 569291"/>
              <a:gd name="connsiteX3" fmla="*/ 310715 w 613934"/>
              <a:gd name="connsiteY3" fmla="*/ 0 h 569291"/>
            </a:gdLst>
            <a:ahLst/>
            <a:cxnLst>
              <a:cxn ang="0">
                <a:pos x="connsiteX0" y="connsiteY0"/>
              </a:cxn>
              <a:cxn ang="0">
                <a:pos x="connsiteX1" y="connsiteY1"/>
              </a:cxn>
              <a:cxn ang="0">
                <a:pos x="connsiteX2" y="connsiteY2"/>
              </a:cxn>
              <a:cxn ang="0">
                <a:pos x="connsiteX3" y="connsiteY3"/>
              </a:cxn>
            </a:cxnLst>
            <a:rect l="l" t="t" r="r" b="b"/>
            <a:pathLst>
              <a:path w="613934" h="569291">
                <a:moveTo>
                  <a:pt x="310715" y="0"/>
                </a:moveTo>
                <a:cubicBezTo>
                  <a:pt x="221705" y="56066"/>
                  <a:pt x="8220" y="355871"/>
                  <a:pt x="0" y="526120"/>
                </a:cubicBezTo>
                <a:cubicBezTo>
                  <a:pt x="82669" y="561413"/>
                  <a:pt x="490933" y="569291"/>
                  <a:pt x="613934" y="525736"/>
                </a:cubicBezTo>
                <a:cubicBezTo>
                  <a:pt x="593716" y="360995"/>
                  <a:pt x="380444" y="43085"/>
                  <a:pt x="310715" y="0"/>
                </a:cubicBezTo>
                <a:close/>
              </a:path>
            </a:pathLst>
          </a:custGeom>
          <a:noFill/>
          <a:ln w="6350">
            <a:solidFill>
              <a:srgbClr val="FFFFF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a:off x="2917825" y="3119437"/>
            <a:ext cx="3073400" cy="749300"/>
          </a:xfrm>
          <a:custGeom>
            <a:avLst/>
            <a:gdLst>
              <a:gd name="connsiteX0" fmla="*/ 3171825 w 3190875"/>
              <a:gd name="connsiteY0" fmla="*/ 504825 h 771525"/>
              <a:gd name="connsiteX1" fmla="*/ 0 w 3190875"/>
              <a:gd name="connsiteY1" fmla="*/ 771525 h 771525"/>
              <a:gd name="connsiteX2" fmla="*/ 3190875 w 3190875"/>
              <a:gd name="connsiteY2" fmla="*/ 0 h 771525"/>
            </a:gdLst>
            <a:ahLst/>
            <a:cxnLst>
              <a:cxn ang="0">
                <a:pos x="connsiteX0" y="connsiteY0"/>
              </a:cxn>
              <a:cxn ang="0">
                <a:pos x="connsiteX1" y="connsiteY1"/>
              </a:cxn>
              <a:cxn ang="0">
                <a:pos x="connsiteX2" y="connsiteY2"/>
              </a:cxn>
            </a:cxnLst>
            <a:rect l="l" t="t" r="r" b="b"/>
            <a:pathLst>
              <a:path w="3190875" h="771525">
                <a:moveTo>
                  <a:pt x="3171825" y="504825"/>
                </a:moveTo>
                <a:lnTo>
                  <a:pt x="0" y="771525"/>
                </a:lnTo>
                <a:lnTo>
                  <a:pt x="3190875" y="0"/>
                </a:lnTo>
              </a:path>
            </a:pathLst>
          </a:custGeom>
          <a:solidFill>
            <a:srgbClr val="12F417"/>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8" name="Rounded Rectangle 17"/>
          <p:cNvSpPr/>
          <p:nvPr/>
        </p:nvSpPr>
        <p:spPr>
          <a:xfrm>
            <a:off x="5838825" y="1804986"/>
            <a:ext cx="2990850" cy="3529013"/>
          </a:xfrm>
          <a:prstGeom prst="roundRect">
            <a:avLst/>
          </a:prstGeom>
          <a:solidFill>
            <a:srgbClr val="12F417"/>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9" name="Rectangle 18"/>
          <p:cNvSpPr/>
          <p:nvPr/>
        </p:nvSpPr>
        <p:spPr>
          <a:xfrm>
            <a:off x="5934075" y="2005012"/>
            <a:ext cx="2809875" cy="3164969"/>
          </a:xfrm>
          <a:prstGeom prst="rect">
            <a:avLst/>
          </a:prstGeom>
        </p:spPr>
        <p:txBody>
          <a:bodyPr>
            <a:spAutoFit/>
          </a:bodyPr>
          <a:lstStyle/>
          <a:p>
            <a:pPr algn="ctr">
              <a:lnSpc>
                <a:spcPts val="2300"/>
              </a:lnSpc>
              <a:spcAft>
                <a:spcPts val="800"/>
              </a:spcAft>
              <a:buClr>
                <a:srgbClr val="A04DA3"/>
              </a:buClr>
              <a:defRPr/>
            </a:pPr>
            <a:r>
              <a:rPr lang="en-US" sz="2000" b="1" dirty="0">
                <a:solidFill>
                  <a:prstClr val="black"/>
                </a:solidFill>
                <a:latin typeface="Tahoma" pitchFamily="34" charset="0"/>
                <a:cs typeface="Tahoma" pitchFamily="34" charset="0"/>
              </a:rPr>
              <a:t>Value to the Community</a:t>
            </a:r>
            <a:endParaRPr lang="en-US" sz="2000" dirty="0">
              <a:solidFill>
                <a:prstClr val="black"/>
              </a:solidFill>
              <a:latin typeface="Tahoma" pitchFamily="34" charset="0"/>
              <a:cs typeface="Tahoma" pitchFamily="34" charset="0"/>
            </a:endParaRPr>
          </a:p>
          <a:p>
            <a:pPr marL="200025" indent="-200025">
              <a:spcAft>
                <a:spcPts val="800"/>
              </a:spcAft>
              <a:buClr>
                <a:srgbClr val="003760"/>
              </a:buClr>
              <a:buFont typeface="Wingdings" pitchFamily="2" charset="2"/>
              <a:buChar char="§"/>
              <a:defRPr/>
            </a:pPr>
            <a:r>
              <a:rPr lang="en-US" sz="1600" b="1" dirty="0">
                <a:latin typeface="Tahoma" pitchFamily="34" charset="0"/>
                <a:cs typeface="Tahoma" pitchFamily="34" charset="0"/>
              </a:rPr>
              <a:t>Creation Of Local Jobs</a:t>
            </a:r>
          </a:p>
          <a:p>
            <a:pPr marL="200025" indent="-200025">
              <a:spcAft>
                <a:spcPts val="800"/>
              </a:spcAft>
              <a:buClr>
                <a:srgbClr val="003760"/>
              </a:buClr>
              <a:buFont typeface="Wingdings" pitchFamily="2" charset="2"/>
              <a:buChar char="§"/>
              <a:defRPr/>
            </a:pPr>
            <a:r>
              <a:rPr lang="en-US" sz="1600" b="1" dirty="0">
                <a:latin typeface="Tahoma" pitchFamily="34" charset="0"/>
                <a:cs typeface="Tahoma" pitchFamily="34" charset="0"/>
              </a:rPr>
              <a:t>Influx Of Cyber Talent </a:t>
            </a:r>
          </a:p>
          <a:p>
            <a:pPr marL="200025" indent="-200025">
              <a:spcAft>
                <a:spcPts val="800"/>
              </a:spcAft>
              <a:buClr>
                <a:srgbClr val="003760"/>
              </a:buClr>
              <a:buFont typeface="Wingdings" pitchFamily="2" charset="2"/>
              <a:buChar char="§"/>
              <a:defRPr/>
            </a:pPr>
            <a:r>
              <a:rPr lang="en-US" sz="1600" b="1" dirty="0">
                <a:latin typeface="Tahoma" pitchFamily="34" charset="0"/>
                <a:cs typeface="Tahoma" pitchFamily="34" charset="0"/>
              </a:rPr>
              <a:t>Diversification Of Community </a:t>
            </a:r>
            <a:r>
              <a:rPr lang="en-US" sz="1600" b="1" dirty="0" smtClean="0">
                <a:latin typeface="Tahoma" pitchFamily="34" charset="0"/>
                <a:cs typeface="Tahoma" pitchFamily="34" charset="0"/>
              </a:rPr>
              <a:t>Capabilities And Business Base</a:t>
            </a:r>
            <a:endParaRPr lang="en-US" sz="1600" b="1" dirty="0">
              <a:latin typeface="Tahoma" pitchFamily="34" charset="0"/>
              <a:cs typeface="Tahoma" pitchFamily="34" charset="0"/>
            </a:endParaRPr>
          </a:p>
          <a:p>
            <a:pPr marL="200025" indent="-200025">
              <a:spcAft>
                <a:spcPts val="800"/>
              </a:spcAft>
              <a:buClr>
                <a:srgbClr val="003760"/>
              </a:buClr>
              <a:buFont typeface="Wingdings" pitchFamily="2" charset="2"/>
              <a:buChar char="§"/>
              <a:defRPr/>
            </a:pPr>
            <a:r>
              <a:rPr lang="en-US" sz="1600" b="1" dirty="0">
                <a:latin typeface="Tahoma" pitchFamily="34" charset="0"/>
                <a:cs typeface="Tahoma" pitchFamily="34" charset="0"/>
              </a:rPr>
              <a:t>Enhancement Of Workforce</a:t>
            </a:r>
          </a:p>
          <a:p>
            <a:pPr marL="200025" indent="-200025">
              <a:spcAft>
                <a:spcPts val="800"/>
              </a:spcAft>
              <a:buClr>
                <a:srgbClr val="003760"/>
              </a:buClr>
              <a:buFont typeface="Wingdings" pitchFamily="2" charset="2"/>
              <a:buChar char="§"/>
              <a:defRPr/>
            </a:pPr>
            <a:r>
              <a:rPr lang="en-US" sz="1600" b="1" dirty="0">
                <a:latin typeface="Tahoma" pitchFamily="34" charset="0"/>
                <a:cs typeface="Tahoma" pitchFamily="34" charset="0"/>
              </a:rPr>
              <a:t>Collaboration</a:t>
            </a:r>
          </a:p>
        </p:txBody>
      </p:sp>
      <p:sp>
        <p:nvSpPr>
          <p:cNvPr id="20" name="TextBox 19"/>
          <p:cNvSpPr txBox="1"/>
          <p:nvPr/>
        </p:nvSpPr>
        <p:spPr>
          <a:xfrm>
            <a:off x="1785938" y="1719262"/>
            <a:ext cx="2573337" cy="1693863"/>
          </a:xfrm>
          <a:prstGeom prst="rect">
            <a:avLst/>
          </a:prstGeom>
          <a:noFill/>
        </p:spPr>
        <p:txBody>
          <a:bodyPr>
            <a:spAutoFit/>
          </a:bodyPr>
          <a:lstStyle/>
          <a:p>
            <a:pPr>
              <a:defRPr/>
            </a:pPr>
            <a:r>
              <a:rPr lang="en-US" sz="1600" dirty="0">
                <a:effectLst>
                  <a:outerShdw blurRad="38100" dist="38100" dir="2700000" algn="tl">
                    <a:srgbClr val="000000">
                      <a:alpha val="43137"/>
                    </a:srgbClr>
                  </a:outerShdw>
                </a:effectLst>
                <a:latin typeface="Tahoma" pitchFamily="34" charset="0"/>
                <a:cs typeface="Tahoma" pitchFamily="34" charset="0"/>
              </a:rPr>
              <a:t>        Government</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Integral Part Of National Cyber Infrastructure</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Expansion Of Cyber RDT&amp;E Capabilities</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Improved Cyber Solutions</a:t>
            </a:r>
          </a:p>
          <a:p>
            <a:pPr>
              <a:defRPr/>
            </a:pPr>
            <a:endParaRPr lang="en-US" dirty="0"/>
          </a:p>
        </p:txBody>
      </p:sp>
      <p:sp>
        <p:nvSpPr>
          <p:cNvPr id="21" name="TextBox 20"/>
          <p:cNvSpPr txBox="1"/>
          <p:nvPr/>
        </p:nvSpPr>
        <p:spPr>
          <a:xfrm>
            <a:off x="1073150" y="3898900"/>
            <a:ext cx="1712913" cy="1693862"/>
          </a:xfrm>
          <a:prstGeom prst="rect">
            <a:avLst/>
          </a:prstGeom>
          <a:noFill/>
        </p:spPr>
        <p:txBody>
          <a:bodyPr>
            <a:spAutoFit/>
          </a:bodyPr>
          <a:lstStyle/>
          <a:p>
            <a:pPr>
              <a:defRPr/>
            </a:pPr>
            <a:r>
              <a:rPr lang="en-US" sz="1600" dirty="0">
                <a:effectLst>
                  <a:outerShdw blurRad="38100" dist="38100" dir="2700000" algn="tl">
                    <a:srgbClr val="000000">
                      <a:alpha val="43137"/>
                    </a:srgbClr>
                  </a:outerShdw>
                </a:effectLst>
                <a:latin typeface="Tahoma" pitchFamily="34" charset="0"/>
                <a:cs typeface="Tahoma" pitchFamily="34" charset="0"/>
              </a:rPr>
              <a:t>Academia</a:t>
            </a:r>
            <a:endParaRPr lang="en-US" sz="1400" dirty="0">
              <a:effectLst>
                <a:outerShdw blurRad="38100" dist="38100" dir="2700000" algn="tl">
                  <a:srgbClr val="000000">
                    <a:alpha val="43137"/>
                  </a:srgbClr>
                </a:outerShdw>
              </a:effectLst>
              <a:latin typeface="Tahoma" pitchFamily="34" charset="0"/>
              <a:cs typeface="Tahoma" pitchFamily="34" charset="0"/>
            </a:endParaRP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Enhanced Competitive Position</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Careers For Graduates</a:t>
            </a:r>
          </a:p>
          <a:p>
            <a:pPr>
              <a:defRPr/>
            </a:pPr>
            <a:endParaRPr lang="en-US" dirty="0"/>
          </a:p>
        </p:txBody>
      </p:sp>
      <p:sp>
        <p:nvSpPr>
          <p:cNvPr id="22" name="TextBox 21"/>
          <p:cNvSpPr txBox="1"/>
          <p:nvPr/>
        </p:nvSpPr>
        <p:spPr>
          <a:xfrm>
            <a:off x="3381375" y="4068762"/>
            <a:ext cx="1682750" cy="1477963"/>
          </a:xfrm>
          <a:prstGeom prst="rect">
            <a:avLst/>
          </a:prstGeom>
          <a:noFill/>
        </p:spPr>
        <p:txBody>
          <a:bodyPr>
            <a:spAutoFit/>
          </a:bodyPr>
          <a:lstStyle/>
          <a:p>
            <a:pPr>
              <a:defRPr/>
            </a:pPr>
            <a:r>
              <a:rPr lang="en-US" sz="1600" dirty="0">
                <a:effectLst>
                  <a:outerShdw blurRad="38100" dist="38100" dir="2700000" algn="tl">
                    <a:srgbClr val="000000">
                      <a:alpha val="43137"/>
                    </a:srgbClr>
                  </a:outerShdw>
                </a:effectLst>
                <a:latin typeface="Tahoma" pitchFamily="34" charset="0"/>
                <a:cs typeface="Tahoma" pitchFamily="34" charset="0"/>
              </a:rPr>
              <a:t>Industry</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Enhanced Capabilities</a:t>
            </a:r>
          </a:p>
          <a:p>
            <a:pPr marL="117475" lvl="1" indent="-117475">
              <a:buFont typeface="Arial" pitchFamily="34" charset="0"/>
              <a:buChar char="•"/>
              <a:defRPr/>
            </a:pPr>
            <a:r>
              <a:rPr lang="en-US" sz="1400" dirty="0">
                <a:effectLst>
                  <a:outerShdw blurRad="38100" dist="38100" dir="2700000" algn="tl">
                    <a:srgbClr val="000000">
                      <a:alpha val="43137"/>
                    </a:srgbClr>
                  </a:outerShdw>
                </a:effectLst>
                <a:latin typeface="Tahoma" pitchFamily="34" charset="0"/>
                <a:cs typeface="Tahoma" pitchFamily="34" charset="0"/>
              </a:rPr>
              <a:t>Better Access To Opportunities</a:t>
            </a:r>
          </a:p>
          <a:p>
            <a:pPr>
              <a:defRPr/>
            </a:pPr>
            <a:endParaRPr lang="en-US" dirty="0"/>
          </a:p>
        </p:txBody>
      </p:sp>
    </p:spTree>
    <p:extLst>
      <p:ext uri="{BB962C8B-B14F-4D97-AF65-F5344CB8AC3E}">
        <p14:creationId xmlns:p14="http://schemas.microsoft.com/office/powerpoint/2010/main" val="21418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Huntsville Accomplishments </a:t>
            </a:r>
            <a:br>
              <a:rPr lang="en-US" dirty="0" smtClean="0"/>
            </a:br>
            <a:r>
              <a:rPr lang="en-US" dirty="0" smtClean="0"/>
              <a:t>(1 of 4)</a:t>
            </a:r>
            <a:endParaRPr lang="en-US" dirty="0"/>
          </a:p>
        </p:txBody>
      </p:sp>
      <p:sp>
        <p:nvSpPr>
          <p:cNvPr id="3" name="Content Placeholder 2"/>
          <p:cNvSpPr>
            <a:spLocks noGrp="1"/>
          </p:cNvSpPr>
          <p:nvPr>
            <p:ph idx="1"/>
          </p:nvPr>
        </p:nvSpPr>
        <p:spPr>
          <a:xfrm>
            <a:off x="457200" y="1828800"/>
            <a:ext cx="8229600" cy="4525963"/>
          </a:xfrm>
        </p:spPr>
        <p:txBody>
          <a:bodyPr>
            <a:normAutofit lnSpcReduction="10000"/>
          </a:bodyPr>
          <a:lstStyle/>
          <a:p>
            <a:pPr>
              <a:spcBef>
                <a:spcPts val="2400"/>
              </a:spcBef>
            </a:pPr>
            <a:r>
              <a:rPr lang="en-US" dirty="0" smtClean="0">
                <a:solidFill>
                  <a:srgbClr val="00863D"/>
                </a:solidFill>
              </a:rPr>
              <a:t>Organized</a:t>
            </a:r>
            <a:r>
              <a:rPr lang="en-US" dirty="0" smtClean="0"/>
              <a:t> The Community In The Cyber Security Mission Area</a:t>
            </a:r>
          </a:p>
          <a:p>
            <a:pPr>
              <a:spcBef>
                <a:spcPts val="2400"/>
              </a:spcBef>
            </a:pPr>
            <a:r>
              <a:rPr lang="en-US" dirty="0" smtClean="0"/>
              <a:t>Branded </a:t>
            </a:r>
            <a:r>
              <a:rPr lang="en-US" dirty="0" smtClean="0">
                <a:solidFill>
                  <a:srgbClr val="00863D"/>
                </a:solidFill>
              </a:rPr>
              <a:t>Cyber Huntsville</a:t>
            </a:r>
          </a:p>
          <a:p>
            <a:pPr lvl="1">
              <a:spcBef>
                <a:spcPts val="2400"/>
              </a:spcBef>
            </a:pPr>
            <a:r>
              <a:rPr lang="en-US" dirty="0" smtClean="0"/>
              <a:t>Raised The Level Of Awareness And Attention That Is Focused On Cyber Security Within The </a:t>
            </a:r>
            <a:r>
              <a:rPr lang="en-US" dirty="0" smtClean="0">
                <a:solidFill>
                  <a:srgbClr val="00863D"/>
                </a:solidFill>
              </a:rPr>
              <a:t>Tennessee Valley Region</a:t>
            </a:r>
          </a:p>
          <a:p>
            <a:pPr lvl="1">
              <a:spcBef>
                <a:spcPts val="2400"/>
              </a:spcBef>
            </a:pPr>
            <a:r>
              <a:rPr lang="en-US" dirty="0" smtClean="0"/>
              <a:t>Raised The Level Of Awareness Of The Cyber Security Capabilities And Expertise That Exist In The Tennessee Valley Region To The </a:t>
            </a:r>
            <a:r>
              <a:rPr lang="en-US" dirty="0" smtClean="0">
                <a:solidFill>
                  <a:srgbClr val="00863D"/>
                </a:solidFill>
              </a:rPr>
              <a:t>National</a:t>
            </a:r>
            <a:r>
              <a:rPr lang="en-US" dirty="0" smtClean="0"/>
              <a:t> And </a:t>
            </a:r>
            <a:r>
              <a:rPr lang="en-US" dirty="0" smtClean="0">
                <a:solidFill>
                  <a:srgbClr val="00863D"/>
                </a:solidFill>
              </a:rPr>
              <a:t>International</a:t>
            </a:r>
            <a:r>
              <a:rPr lang="en-US" dirty="0" smtClean="0"/>
              <a:t> Cyber Communities</a:t>
            </a:r>
          </a:p>
          <a:p>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Huntsville Accomplishments</a:t>
            </a:r>
            <a:br>
              <a:rPr lang="en-US" dirty="0" smtClean="0"/>
            </a:br>
            <a:r>
              <a:rPr lang="en-US" dirty="0" smtClean="0"/>
              <a:t>(2 of 4)</a:t>
            </a:r>
            <a:endParaRPr lang="en-US" dirty="0"/>
          </a:p>
        </p:txBody>
      </p:sp>
      <p:sp>
        <p:nvSpPr>
          <p:cNvPr id="3" name="Content Placeholder 2"/>
          <p:cNvSpPr>
            <a:spLocks noGrp="1"/>
          </p:cNvSpPr>
          <p:nvPr>
            <p:ph idx="1"/>
          </p:nvPr>
        </p:nvSpPr>
        <p:spPr>
          <a:xfrm>
            <a:off x="533400" y="1905000"/>
            <a:ext cx="8229600" cy="4525963"/>
          </a:xfrm>
        </p:spPr>
        <p:txBody>
          <a:bodyPr>
            <a:normAutofit lnSpcReduction="10000"/>
          </a:bodyPr>
          <a:lstStyle/>
          <a:p>
            <a:r>
              <a:rPr lang="en-US" dirty="0" smtClean="0"/>
              <a:t>Developed And Executed a Cyber Security Needs, Requirements, And Capabilities Survey</a:t>
            </a:r>
          </a:p>
          <a:p>
            <a:pPr>
              <a:buNone/>
            </a:pPr>
            <a:endParaRPr lang="en-US" dirty="0" smtClean="0"/>
          </a:p>
          <a:p>
            <a:r>
              <a:rPr lang="en-US" dirty="0" smtClean="0"/>
              <a:t>Held “Resilience of Our Critical Infrastructure and Cyber Security Summit --Lessons Learned After the Disaster” Event With DOE And DHS </a:t>
            </a:r>
          </a:p>
          <a:p>
            <a:endParaRPr lang="en-US" dirty="0"/>
          </a:p>
          <a:p>
            <a:r>
              <a:rPr lang="en-US" dirty="0" smtClean="0"/>
              <a:t>Established the 501(C)(6) non-profit Cyber Huntsville Corporation</a:t>
            </a:r>
          </a:p>
          <a:p>
            <a:endParaRPr lang="en-US" dirty="0"/>
          </a:p>
          <a:p>
            <a:r>
              <a:rPr lang="en-US" dirty="0" smtClean="0"/>
              <a:t>Coordinated/performed a cyber tabletop exercise</a:t>
            </a:r>
            <a:endParaRPr lang="en-US" dirty="0"/>
          </a:p>
          <a:p>
            <a:endParaRPr lang="en-US" dirty="0" smtClean="0"/>
          </a:p>
          <a:p>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Cyber Huntsville Accomplishments</a:t>
            </a:r>
            <a:br>
              <a:rPr lang="en-US" dirty="0"/>
            </a:br>
            <a:r>
              <a:rPr lang="en-US" dirty="0" smtClean="0"/>
              <a:t>(3 </a:t>
            </a:r>
            <a:r>
              <a:rPr lang="en-US" dirty="0"/>
              <a:t>of </a:t>
            </a:r>
            <a:r>
              <a:rPr lang="en-US" dirty="0" smtClean="0"/>
              <a:t>4)</a:t>
            </a:r>
            <a:endParaRPr lang="en-US" b="1" dirty="0"/>
          </a:p>
        </p:txBody>
      </p:sp>
      <p:sp>
        <p:nvSpPr>
          <p:cNvPr id="3" name="Content Placeholder 2"/>
          <p:cNvSpPr>
            <a:spLocks noGrp="1"/>
          </p:cNvSpPr>
          <p:nvPr>
            <p:ph idx="1"/>
          </p:nvPr>
        </p:nvSpPr>
        <p:spPr>
          <a:xfrm>
            <a:off x="1219200" y="1981200"/>
            <a:ext cx="7086600" cy="4495800"/>
          </a:xfrm>
        </p:spPr>
        <p:txBody>
          <a:bodyPr>
            <a:normAutofit/>
          </a:bodyPr>
          <a:lstStyle/>
          <a:p>
            <a:pPr>
              <a:spcAft>
                <a:spcPts val="1000"/>
              </a:spcAft>
            </a:pPr>
            <a:r>
              <a:rPr lang="en-US" dirty="0"/>
              <a:t>Co-sponsored </a:t>
            </a:r>
            <a:r>
              <a:rPr lang="en-US" dirty="0" smtClean="0"/>
              <a:t>the Annual Cyber Security Summit on 7 June with </a:t>
            </a:r>
            <a:r>
              <a:rPr lang="en-US" dirty="0"/>
              <a:t>the North Alabama Chapter of Information Systems Security Association</a:t>
            </a:r>
          </a:p>
          <a:p>
            <a:pPr lvl="1">
              <a:spcAft>
                <a:spcPts val="1000"/>
              </a:spcAft>
            </a:pPr>
            <a:r>
              <a:rPr lang="en-US" dirty="0" smtClean="0"/>
              <a:t>Expanded to both management and technical tracks, with nationally-recognized speakers</a:t>
            </a:r>
            <a:endParaRPr lang="en-US" sz="2000" dirty="0"/>
          </a:p>
          <a:p>
            <a:pPr lvl="1">
              <a:spcAft>
                <a:spcPts val="1000"/>
              </a:spcAft>
            </a:pPr>
            <a:r>
              <a:rPr lang="en-US" dirty="0" smtClean="0"/>
              <a:t>Grew the event from approx. 325 attendees last year to approx. 550 attendees this year</a:t>
            </a:r>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7</a:t>
            </a:fld>
            <a:endParaRPr lang="en-US" dirty="0"/>
          </a:p>
        </p:txBody>
      </p:sp>
    </p:spTree>
    <p:extLst>
      <p:ext uri="{BB962C8B-B14F-4D97-AF65-F5344CB8AC3E}">
        <p14:creationId xmlns:p14="http://schemas.microsoft.com/office/powerpoint/2010/main" val="1549769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Huntsville Accomplishments</a:t>
            </a:r>
            <a:br>
              <a:rPr lang="en-US" dirty="0" smtClean="0"/>
            </a:br>
            <a:r>
              <a:rPr lang="en-US" dirty="0" smtClean="0"/>
              <a:t>(4 of 4)</a:t>
            </a:r>
            <a:endParaRPr lang="en-US" dirty="0"/>
          </a:p>
        </p:txBody>
      </p:sp>
      <p:sp>
        <p:nvSpPr>
          <p:cNvPr id="3" name="Content Placeholder 2"/>
          <p:cNvSpPr>
            <a:spLocks noGrp="1"/>
          </p:cNvSpPr>
          <p:nvPr>
            <p:ph idx="1"/>
          </p:nvPr>
        </p:nvSpPr>
        <p:spPr>
          <a:xfrm>
            <a:off x="533400" y="1905000"/>
            <a:ext cx="8229600" cy="4525963"/>
          </a:xfrm>
        </p:spPr>
        <p:txBody>
          <a:bodyPr>
            <a:normAutofit/>
          </a:bodyPr>
          <a:lstStyle/>
          <a:p>
            <a:r>
              <a:rPr lang="en-US" dirty="0" smtClean="0"/>
              <a:t>Serve as the lead for Cyber on the Chamber of Commerce’s  Technology Committee</a:t>
            </a:r>
          </a:p>
          <a:p>
            <a:pPr lvl="1"/>
            <a:r>
              <a:rPr lang="en-US" dirty="0" smtClean="0"/>
              <a:t>October Technology Summit</a:t>
            </a:r>
          </a:p>
          <a:p>
            <a:r>
              <a:rPr lang="en-US" dirty="0" smtClean="0"/>
              <a:t>Coordinates with the </a:t>
            </a:r>
            <a:r>
              <a:rPr lang="en-US" dirty="0" smtClean="0">
                <a:solidFill>
                  <a:srgbClr val="00863D"/>
                </a:solidFill>
              </a:rPr>
              <a:t>Government Cyber IPT </a:t>
            </a:r>
            <a:r>
              <a:rPr lang="en-US" dirty="0" smtClean="0"/>
              <a:t>lead </a:t>
            </a:r>
          </a:p>
          <a:p>
            <a:r>
              <a:rPr lang="en-US" dirty="0" smtClean="0"/>
              <a:t>Initiates and leads </a:t>
            </a:r>
            <a:r>
              <a:rPr lang="en-US" dirty="0" smtClean="0">
                <a:solidFill>
                  <a:srgbClr val="00863D"/>
                </a:solidFill>
              </a:rPr>
              <a:t>Cyber Stem </a:t>
            </a:r>
            <a:r>
              <a:rPr lang="en-US" dirty="0" smtClean="0"/>
              <a:t>activities for the Huntsville area</a:t>
            </a:r>
          </a:p>
          <a:p>
            <a:r>
              <a:rPr lang="en-US" dirty="0" smtClean="0"/>
              <a:t>Holds quarterly </a:t>
            </a:r>
            <a:r>
              <a:rPr lang="en-US" dirty="0" smtClean="0">
                <a:solidFill>
                  <a:srgbClr val="00863D"/>
                </a:solidFill>
              </a:rPr>
              <a:t>cyber security information meetings</a:t>
            </a:r>
          </a:p>
          <a:p>
            <a:r>
              <a:rPr lang="en-US" dirty="0" smtClean="0"/>
              <a:t>Developed plans for a </a:t>
            </a:r>
            <a:r>
              <a:rPr lang="en-US" dirty="0" smtClean="0">
                <a:solidFill>
                  <a:srgbClr val="00863D"/>
                </a:solidFill>
              </a:rPr>
              <a:t>cyber security R&amp;D facility</a:t>
            </a:r>
          </a:p>
          <a:p>
            <a:endParaRPr lang="en-US" dirty="0"/>
          </a:p>
          <a:p>
            <a:endParaRPr lang="en-US" dirty="0" smtClean="0"/>
          </a:p>
          <a:p>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8</a:t>
            </a:fld>
            <a:endParaRPr lang="en-US" dirty="0"/>
          </a:p>
        </p:txBody>
      </p:sp>
    </p:spTree>
    <p:extLst>
      <p:ext uri="{BB962C8B-B14F-4D97-AF65-F5344CB8AC3E}">
        <p14:creationId xmlns:p14="http://schemas.microsoft.com/office/powerpoint/2010/main" val="48390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229600" cy="99060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685800" y="2057400"/>
            <a:ext cx="7998311" cy="3733800"/>
          </a:xfrm>
        </p:spPr>
        <p:txBody>
          <a:bodyPr>
            <a:normAutofit/>
          </a:bodyPr>
          <a:lstStyle/>
          <a:p>
            <a:pPr>
              <a:tabLst>
                <a:tab pos="857250" algn="l"/>
              </a:tabLst>
              <a:defRPr/>
            </a:pPr>
            <a:r>
              <a:rPr lang="en-US" dirty="0" smtClean="0"/>
              <a:t>Cyber Huntsville brings together </a:t>
            </a:r>
            <a:r>
              <a:rPr lang="en-US" dirty="0" smtClean="0">
                <a:solidFill>
                  <a:srgbClr val="00863D"/>
                </a:solidFill>
              </a:rPr>
              <a:t>Government</a:t>
            </a:r>
            <a:r>
              <a:rPr lang="en-US" dirty="0" smtClean="0"/>
              <a:t>, </a:t>
            </a:r>
            <a:r>
              <a:rPr lang="en-US" dirty="0" smtClean="0">
                <a:solidFill>
                  <a:srgbClr val="00863D"/>
                </a:solidFill>
              </a:rPr>
              <a:t>industry</a:t>
            </a:r>
            <a:r>
              <a:rPr lang="en-US" dirty="0" smtClean="0"/>
              <a:t>, and </a:t>
            </a:r>
            <a:r>
              <a:rPr lang="en-US" dirty="0">
                <a:solidFill>
                  <a:srgbClr val="00863D"/>
                </a:solidFill>
              </a:rPr>
              <a:t>a</a:t>
            </a:r>
            <a:r>
              <a:rPr lang="en-US" dirty="0" smtClean="0">
                <a:solidFill>
                  <a:srgbClr val="00863D"/>
                </a:solidFill>
              </a:rPr>
              <a:t>cademia</a:t>
            </a:r>
            <a:r>
              <a:rPr lang="en-US" dirty="0" smtClean="0"/>
              <a:t> in the Tennessee Valley </a:t>
            </a:r>
            <a:r>
              <a:rPr lang="en-US" dirty="0"/>
              <a:t>r</a:t>
            </a:r>
            <a:r>
              <a:rPr lang="en-US" dirty="0" smtClean="0"/>
              <a:t>egion to build synergy in the cyber mission area</a:t>
            </a:r>
          </a:p>
          <a:p>
            <a:pPr>
              <a:tabLst>
                <a:tab pos="857250" algn="l"/>
              </a:tabLst>
              <a:defRPr/>
            </a:pPr>
            <a:endParaRPr lang="en-US" dirty="0"/>
          </a:p>
          <a:p>
            <a:pPr>
              <a:tabLst>
                <a:tab pos="857250" algn="l"/>
              </a:tabLst>
              <a:defRPr/>
            </a:pPr>
            <a:r>
              <a:rPr lang="en-US" dirty="0" smtClean="0"/>
              <a:t>Cyber Huntsville is making progress in having Huntsville recognized as a critical part of the nation’s cyber solution set</a:t>
            </a:r>
            <a:endParaRPr lang="en-US" dirty="0"/>
          </a:p>
          <a:p>
            <a:endParaRPr lang="en-US" dirty="0"/>
          </a:p>
        </p:txBody>
      </p:sp>
      <p:sp>
        <p:nvSpPr>
          <p:cNvPr id="4" name="Slide Number Placeholder 3"/>
          <p:cNvSpPr>
            <a:spLocks noGrp="1"/>
          </p:cNvSpPr>
          <p:nvPr>
            <p:ph type="sldNum" sz="quarter" idx="12"/>
          </p:nvPr>
        </p:nvSpPr>
        <p:spPr/>
        <p:txBody>
          <a:bodyPr/>
          <a:lstStyle/>
          <a:p>
            <a:fld id="{3F1B702E-EC17-47B0-A342-48CDFE30ECE3}" type="slidenum">
              <a:rPr lang="en-US" smtClean="0"/>
              <a:pPr/>
              <a:t>9</a:t>
            </a:fld>
            <a:endParaRPr lang="en-US" dirty="0"/>
          </a:p>
        </p:txBody>
      </p:sp>
    </p:spTree>
    <p:extLst>
      <p:ext uri="{BB962C8B-B14F-4D97-AF65-F5344CB8AC3E}">
        <p14:creationId xmlns:p14="http://schemas.microsoft.com/office/powerpoint/2010/main" val="1945241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1961</TotalTime>
  <Words>1536</Words>
  <Application>Microsoft Office PowerPoint</Application>
  <PresentationFormat>On-screen Show (4:3)</PresentationFormat>
  <Paragraphs>123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Cyber Huntsville Mission</vt:lpstr>
      <vt:lpstr>Why Cyber Huntsville</vt:lpstr>
      <vt:lpstr>Benefits of Cyber Huntsville</vt:lpstr>
      <vt:lpstr>Cyber Huntsville Accomplishments  (1 of 4)</vt:lpstr>
      <vt:lpstr>Cyber Huntsville Accomplishments (2 of 4)</vt:lpstr>
      <vt:lpstr>Cyber Huntsville Accomplishments (3 of 4)</vt:lpstr>
      <vt:lpstr>Cyber Huntsville Accomplishments (4 of 4)</vt:lpstr>
      <vt:lpstr>Conclusion</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Nexus2</cp:lastModifiedBy>
  <cp:revision>136</cp:revision>
  <cp:lastPrinted>2011-10-19T22:31:21Z</cp:lastPrinted>
  <dcterms:created xsi:type="dcterms:W3CDTF">2011-06-05T15:05:15Z</dcterms:created>
  <dcterms:modified xsi:type="dcterms:W3CDTF">2012-08-17T11:57:36Z</dcterms:modified>
</cp:coreProperties>
</file>